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6" r:id="rId2"/>
    <p:sldId id="256" r:id="rId3"/>
    <p:sldId id="257" r:id="rId4"/>
    <p:sldId id="260" r:id="rId5"/>
    <p:sldId id="273" r:id="rId6"/>
    <p:sldId id="261" r:id="rId7"/>
    <p:sldId id="259" r:id="rId8"/>
    <p:sldId id="262" r:id="rId9"/>
    <p:sldId id="258" r:id="rId10"/>
    <p:sldId id="263" r:id="rId11"/>
    <p:sldId id="264" r:id="rId12"/>
    <p:sldId id="275" r:id="rId13"/>
    <p:sldId id="266" r:id="rId14"/>
    <p:sldId id="274" r:id="rId15"/>
    <p:sldId id="267" r:id="rId16"/>
    <p:sldId id="268"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4EE"/>
    <a:srgbClr val="CCFFCC"/>
    <a:srgbClr val="FFCC00"/>
    <a:srgbClr val="FF99FF"/>
    <a:srgbClr val="66FF33"/>
    <a:srgbClr val="FF00FF"/>
    <a:srgbClr val="FAE7FF"/>
    <a:srgbClr val="00E2DD"/>
    <a:srgbClr val="00AAE6"/>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909ADD-5812-4B41-AAFC-FF4DEB81ABF3}" type="datetimeFigureOut">
              <a:rPr lang="en-US" smtClean="0"/>
              <a:t>8/6/2016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43ABA-E4BC-4053-B57D-D28B6E2CB4DE}" type="slidenum">
              <a:rPr lang="en-US" smtClean="0"/>
              <a:t>‹#›</a:t>
            </a:fld>
            <a:endParaRPr lang="en-US"/>
          </a:p>
        </p:txBody>
      </p:sp>
    </p:spTree>
    <p:extLst>
      <p:ext uri="{BB962C8B-B14F-4D97-AF65-F5344CB8AC3E}">
        <p14:creationId xmlns:p14="http://schemas.microsoft.com/office/powerpoint/2010/main" val="176363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স্বাগতম দ্বারা সকল শিক্ষার্থীর</a:t>
            </a:r>
            <a:r>
              <a:rPr lang="bn-IN" baseline="0" dirty="0" smtClean="0"/>
              <a:t> দৃষ্টি আকর্ষ</a:t>
            </a:r>
            <a:r>
              <a:rPr lang="en-US" baseline="0" dirty="0" smtClean="0"/>
              <a:t>ণ</a:t>
            </a:r>
            <a:r>
              <a:rPr lang="bn-IN" baseline="0" dirty="0" smtClean="0"/>
              <a:t> করা যেতে পারে।</a:t>
            </a:r>
            <a:endParaRPr lang="en-US" dirty="0" smtClean="0"/>
          </a:p>
        </p:txBody>
      </p:sp>
      <p:sp>
        <p:nvSpPr>
          <p:cNvPr id="4" name="Slide Number Placeholder 3"/>
          <p:cNvSpPr>
            <a:spLocks noGrp="1"/>
          </p:cNvSpPr>
          <p:nvPr>
            <p:ph type="sldNum" sz="quarter" idx="10"/>
          </p:nvPr>
        </p:nvSpPr>
        <p:spPr/>
        <p:txBody>
          <a:bodyPr/>
          <a:lstStyle/>
          <a:p>
            <a:fld id="{9A743ABA-E4BC-4053-B57D-D28B6E2CB4DE}" type="slidenum">
              <a:rPr lang="en-US" smtClean="0"/>
              <a:t>2</a:t>
            </a:fld>
            <a:endParaRPr lang="en-US"/>
          </a:p>
        </p:txBody>
      </p:sp>
    </p:spTree>
    <p:extLst>
      <p:ext uri="{BB962C8B-B14F-4D97-AF65-F5344CB8AC3E}">
        <p14:creationId xmlns:p14="http://schemas.microsoft.com/office/powerpoint/2010/main" val="245656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পানি দ্বারা কী ঘুরছে?</a:t>
            </a:r>
            <a:r>
              <a:rPr lang="bn-IN" baseline="0" dirty="0" smtClean="0"/>
              <a:t> এখানে শক্তির কী রুপান্তর ঘটছে? পাওয়ার প্লান্ট থেকে কত বিদ্যুৎ পাওয়া যায় ? এখানে শক্তির কী রুপান্তর ঘটছে? গাড়িতে শক্তির কী রুপান্তর ঘটছে? ক্ষমতার এককগুলো কী কী? ওয়াট কাকে বলে?</a:t>
            </a:r>
            <a:endParaRPr lang="en-US" dirty="0" smtClean="0"/>
          </a:p>
        </p:txBody>
      </p:sp>
      <p:sp>
        <p:nvSpPr>
          <p:cNvPr id="4" name="Slide Number Placeholder 3"/>
          <p:cNvSpPr>
            <a:spLocks noGrp="1"/>
          </p:cNvSpPr>
          <p:nvPr>
            <p:ph type="sldNum" sz="quarter" idx="10"/>
          </p:nvPr>
        </p:nvSpPr>
        <p:spPr/>
        <p:txBody>
          <a:bodyPr/>
          <a:lstStyle/>
          <a:p>
            <a:fld id="{9A743ABA-E4BC-4053-B57D-D28B6E2CB4DE}" type="slidenum">
              <a:rPr lang="en-US" smtClean="0"/>
              <a:t>11</a:t>
            </a:fld>
            <a:endParaRPr lang="en-US"/>
          </a:p>
        </p:txBody>
      </p:sp>
    </p:spTree>
    <p:extLst>
      <p:ext uri="{BB962C8B-B14F-4D97-AF65-F5344CB8AC3E}">
        <p14:creationId xmlns:p14="http://schemas.microsoft.com/office/powerpoint/2010/main" val="2484025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বোর্ডে</a:t>
            </a:r>
            <a:r>
              <a:rPr lang="bn-BD" baseline="0" dirty="0" smtClean="0"/>
              <a:t> শিক্ষার্থীদের দ্বারা সমস্যাটির সমাধান করা যেতে পারে।</a:t>
            </a:r>
            <a:endParaRPr lang="en-AU" dirty="0"/>
          </a:p>
        </p:txBody>
      </p:sp>
      <p:sp>
        <p:nvSpPr>
          <p:cNvPr id="4" name="Slide Number Placeholder 3"/>
          <p:cNvSpPr>
            <a:spLocks noGrp="1"/>
          </p:cNvSpPr>
          <p:nvPr>
            <p:ph type="sldNum" sz="quarter" idx="10"/>
          </p:nvPr>
        </p:nvSpPr>
        <p:spPr/>
        <p:txBody>
          <a:bodyPr/>
          <a:lstStyle/>
          <a:p>
            <a:fld id="{9A743ABA-E4BC-4053-B57D-D28B6E2CB4DE}" type="slidenum">
              <a:rPr lang="en-US" smtClean="0"/>
              <a:t>12</a:t>
            </a:fld>
            <a:endParaRPr lang="en-US"/>
          </a:p>
        </p:txBody>
      </p:sp>
    </p:spTree>
    <p:extLst>
      <p:ext uri="{BB962C8B-B14F-4D97-AF65-F5344CB8AC3E}">
        <p14:creationId xmlns:p14="http://schemas.microsoft.com/office/powerpoint/2010/main" val="330048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দলীয় কাজের মাধ্যমে</a:t>
            </a:r>
            <a:r>
              <a:rPr lang="bn-IN" baseline="0" dirty="0" smtClean="0"/>
              <a:t> শিক্ষার্থীদের মধ্যে আজকের পাঠের ধারনা দৃঢ় জরার সহায়তা করা যেতে পারে। </a:t>
            </a:r>
            <a:r>
              <a:rPr lang="bn-IN" dirty="0" smtClean="0"/>
              <a:t>সময়—৫ মিনিট।</a:t>
            </a:r>
            <a:endParaRPr lang="en-US" dirty="0" smtClean="0"/>
          </a:p>
        </p:txBody>
      </p:sp>
      <p:sp>
        <p:nvSpPr>
          <p:cNvPr id="4" name="Slide Number Placeholder 3"/>
          <p:cNvSpPr>
            <a:spLocks noGrp="1"/>
          </p:cNvSpPr>
          <p:nvPr>
            <p:ph type="sldNum" sz="quarter" idx="10"/>
          </p:nvPr>
        </p:nvSpPr>
        <p:spPr/>
        <p:txBody>
          <a:bodyPr/>
          <a:lstStyle/>
          <a:p>
            <a:fld id="{9A743ABA-E4BC-4053-B57D-D28B6E2CB4DE}" type="slidenum">
              <a:rPr lang="en-US" smtClean="0"/>
              <a:t>13</a:t>
            </a:fld>
            <a:endParaRPr lang="en-US"/>
          </a:p>
        </p:txBody>
      </p:sp>
    </p:spTree>
    <p:extLst>
      <p:ext uri="{BB962C8B-B14F-4D97-AF65-F5344CB8AC3E}">
        <p14:creationId xmlns:p14="http://schemas.microsoft.com/office/powerpoint/2010/main" val="1810770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পাঠের</a:t>
            </a:r>
            <a:r>
              <a:rPr lang="bn-IN" baseline="0" dirty="0" smtClean="0">
                <a:latin typeface="NikoshBAN" pitchFamily="2" charset="0"/>
                <a:cs typeface="NikoshBAN" pitchFamily="2" charset="0"/>
              </a:rPr>
              <a:t> বিষয়বস্তুর সুস্পষ্ট ধারনার জন্য </a:t>
            </a:r>
            <a:r>
              <a:rPr lang="bn-IN" dirty="0" smtClean="0">
                <a:latin typeface="NikoshBAN" pitchFamily="2" charset="0"/>
                <a:cs typeface="NikoshBAN" pitchFamily="2" charset="0"/>
              </a:rPr>
              <a:t>মূল্যায়নের</a:t>
            </a:r>
            <a:r>
              <a:rPr lang="bn-IN" baseline="0" dirty="0" smtClean="0">
                <a:latin typeface="NikoshBAN" pitchFamily="2" charset="0"/>
                <a:cs typeface="NikoshBAN" pitchFamily="2" charset="0"/>
              </a:rPr>
              <a:t> মাধ্যমে বিভিন্ন শক্তি সম্পর্কে প্রশ্ন করে উত্তর জানতে চাওয়া  যেতে পারে।</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A743ABA-E4BC-4053-B57D-D28B6E2CB4DE}" type="slidenum">
              <a:rPr lang="en-US" smtClean="0"/>
              <a:t>14</a:t>
            </a:fld>
            <a:endParaRPr lang="en-US"/>
          </a:p>
        </p:txBody>
      </p:sp>
    </p:spTree>
    <p:extLst>
      <p:ext uri="{BB962C8B-B14F-4D97-AF65-F5344CB8AC3E}">
        <p14:creationId xmlns:p14="http://schemas.microsoft.com/office/powerpoint/2010/main" val="1848693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বাড়ির কাজটির ফটোকপি শিক্ষার্থীদের</a:t>
            </a:r>
            <a:r>
              <a:rPr lang="bn-IN" baseline="0" dirty="0" smtClean="0"/>
              <a:t> মধ্যে  সরবরাহ করলে সময় সাশ্রয় করা যেতে পারে।</a:t>
            </a:r>
            <a:endParaRPr lang="en-US" dirty="0" smtClean="0"/>
          </a:p>
        </p:txBody>
      </p:sp>
      <p:sp>
        <p:nvSpPr>
          <p:cNvPr id="4" name="Slide Number Placeholder 3"/>
          <p:cNvSpPr>
            <a:spLocks noGrp="1"/>
          </p:cNvSpPr>
          <p:nvPr>
            <p:ph type="sldNum" sz="quarter" idx="10"/>
          </p:nvPr>
        </p:nvSpPr>
        <p:spPr/>
        <p:txBody>
          <a:bodyPr/>
          <a:lstStyle/>
          <a:p>
            <a:fld id="{9A743ABA-E4BC-4053-B57D-D28B6E2CB4DE}" type="slidenum">
              <a:rPr lang="en-US" smtClean="0"/>
              <a:t>15</a:t>
            </a:fld>
            <a:endParaRPr lang="en-US"/>
          </a:p>
        </p:txBody>
      </p:sp>
    </p:spTree>
    <p:extLst>
      <p:ext uri="{BB962C8B-B14F-4D97-AF65-F5344CB8AC3E}">
        <p14:creationId xmlns:p14="http://schemas.microsoft.com/office/powerpoint/2010/main" val="3815392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ধন্যবাদ</a:t>
            </a:r>
            <a:r>
              <a:rPr lang="bn-BD" baseline="0" dirty="0" smtClean="0"/>
              <a:t> জ্ঞআপন করে আজকের পাঠ সমাপ্ত ঘোষণা করা যেতে পারে।</a:t>
            </a:r>
          </a:p>
        </p:txBody>
      </p:sp>
      <p:sp>
        <p:nvSpPr>
          <p:cNvPr id="4" name="Slide Number Placeholder 3"/>
          <p:cNvSpPr>
            <a:spLocks noGrp="1"/>
          </p:cNvSpPr>
          <p:nvPr>
            <p:ph type="sldNum" sz="quarter" idx="10"/>
          </p:nvPr>
        </p:nvSpPr>
        <p:spPr/>
        <p:txBody>
          <a:bodyPr/>
          <a:lstStyle/>
          <a:p>
            <a:fld id="{9A743ABA-E4BC-4053-B57D-D28B6E2CB4DE}" type="slidenum">
              <a:rPr lang="en-US" smtClean="0"/>
              <a:t>16</a:t>
            </a:fld>
            <a:endParaRPr lang="en-US"/>
          </a:p>
        </p:txBody>
      </p:sp>
    </p:spTree>
    <p:extLst>
      <p:ext uri="{BB962C8B-B14F-4D97-AF65-F5344CB8AC3E}">
        <p14:creationId xmlns:p14="http://schemas.microsoft.com/office/powerpoint/2010/main" val="289571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anose="02000000000000000000" pitchFamily="2" charset="0"/>
                <a:cs typeface="NikoshBAN" panose="02000000000000000000" pitchFamily="2" charset="0"/>
              </a:rPr>
              <a:t>স্লাইডটি হাইড করে রাখা</a:t>
            </a:r>
            <a:r>
              <a:rPr lang="bn-IN" baseline="0" dirty="0" smtClean="0">
                <a:latin typeface="NikoshBAN" panose="02000000000000000000" pitchFamily="2" charset="0"/>
                <a:cs typeface="NikoshBAN" panose="02000000000000000000" pitchFamily="2" charset="0"/>
              </a:rPr>
              <a:t> হয়েছে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9A743ABA-E4BC-4053-B57D-D28B6E2CB4DE}" type="slidenum">
              <a:rPr lang="en-US" smtClean="0"/>
              <a:t>3</a:t>
            </a:fld>
            <a:endParaRPr lang="en-US"/>
          </a:p>
        </p:txBody>
      </p:sp>
    </p:spTree>
    <p:extLst>
      <p:ext uri="{BB962C8B-B14F-4D97-AF65-F5344CB8AC3E}">
        <p14:creationId xmlns:p14="http://schemas.microsoft.com/office/powerpoint/2010/main" val="387866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চিত্রটির</a:t>
            </a:r>
            <a:r>
              <a:rPr lang="bn-IN" baseline="0" dirty="0" smtClean="0">
                <a:latin typeface="NikoshBAN" pitchFamily="2" charset="0"/>
                <a:cs typeface="NikoshBAN" pitchFamily="2" charset="0"/>
              </a:rPr>
              <a:t> নাম কী? </a:t>
            </a:r>
            <a:r>
              <a:rPr lang="bn-IN" dirty="0" smtClean="0">
                <a:latin typeface="NikoshBAN" pitchFamily="2" charset="0"/>
                <a:cs typeface="NikoshBAN" pitchFamily="2" charset="0"/>
              </a:rPr>
              <a:t>চিত্রটির</a:t>
            </a:r>
            <a:r>
              <a:rPr lang="bn-IN" baseline="0" dirty="0" smtClean="0">
                <a:latin typeface="NikoshBAN" pitchFamily="2" charset="0"/>
                <a:cs typeface="NikoshBAN" pitchFamily="2" charset="0"/>
              </a:rPr>
              <a:t> নাম কী? </a:t>
            </a:r>
            <a:r>
              <a:rPr lang="bn-IN" dirty="0" smtClean="0">
                <a:latin typeface="NikoshBAN" pitchFamily="2" charset="0"/>
                <a:cs typeface="NikoshBAN" pitchFamily="2" charset="0"/>
              </a:rPr>
              <a:t>চিত্রটির</a:t>
            </a:r>
            <a:r>
              <a:rPr lang="bn-IN" baseline="0" dirty="0" smtClean="0">
                <a:latin typeface="NikoshBAN" pitchFamily="2" charset="0"/>
                <a:cs typeface="NikoshBAN" pitchFamily="2" charset="0"/>
              </a:rPr>
              <a:t> নাম কী? </a:t>
            </a:r>
            <a:r>
              <a:rPr lang="bn-IN" dirty="0" smtClean="0">
                <a:latin typeface="NikoshBAN" pitchFamily="2" charset="0"/>
                <a:cs typeface="NikoshBAN" pitchFamily="2" charset="0"/>
              </a:rPr>
              <a:t>চিত্রটির</a:t>
            </a:r>
            <a:r>
              <a:rPr lang="bn-IN" baseline="0" dirty="0" smtClean="0">
                <a:latin typeface="NikoshBAN" pitchFamily="2" charset="0"/>
                <a:cs typeface="NikoshBAN" pitchFamily="2" charset="0"/>
              </a:rPr>
              <a:t> নাম কী?  যন্ত্রগুলো কী করতে পারে? কাজ করার জন্য কী কী দরকার?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A743ABA-E4BC-4053-B57D-D28B6E2CB4DE}" type="slidenum">
              <a:rPr lang="en-US" smtClean="0"/>
              <a:t>4</a:t>
            </a:fld>
            <a:endParaRPr lang="en-US"/>
          </a:p>
        </p:txBody>
      </p:sp>
    </p:spTree>
    <p:extLst>
      <p:ext uri="{BB962C8B-B14F-4D97-AF65-F5344CB8AC3E}">
        <p14:creationId xmlns:p14="http://schemas.microsoft.com/office/powerpoint/2010/main" val="304139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মাঠে</a:t>
            </a:r>
            <a:r>
              <a:rPr lang="bn-IN" baseline="0" dirty="0" smtClean="0">
                <a:latin typeface="NikoshBAN" pitchFamily="2" charset="0"/>
                <a:cs typeface="NikoshBAN" pitchFamily="2" charset="0"/>
              </a:rPr>
              <a:t> কী হচ্ছে? কোন ঘোড়াটির গতিবেগ সবচেয়ে বেশী? কোন ঘোড়াটির কম? ঘোড়াগুলো কী অতিক্রম করছে? ঘোড়াগুলো কী সম্পন্ন করল? দৌড় শেষ করতে ঘোড়াগুলোর কী লেগেছে? একক সময়ে কৃত কাজকে কী বলে? আজকের পাঠ ঘোষণা।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A743ABA-E4BC-4053-B57D-D28B6E2CB4DE}" type="slidenum">
              <a:rPr lang="en-US" smtClean="0"/>
              <a:t>5</a:t>
            </a:fld>
            <a:endParaRPr lang="en-US"/>
          </a:p>
        </p:txBody>
      </p:sp>
    </p:spTree>
    <p:extLst>
      <p:ext uri="{BB962C8B-B14F-4D97-AF65-F5344CB8AC3E}">
        <p14:creationId xmlns:p14="http://schemas.microsoft.com/office/powerpoint/2010/main" val="1997332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স্লাইডটি হাইড করে রাখা</a:t>
            </a:r>
            <a:r>
              <a:rPr lang="bn-IN" baseline="0" dirty="0" smtClean="0"/>
              <a:t> যেতে পারে অথবা দেখানো যেতে পারে।  </a:t>
            </a:r>
            <a:endParaRPr lang="en-US" dirty="0" smtClean="0"/>
          </a:p>
        </p:txBody>
      </p:sp>
      <p:sp>
        <p:nvSpPr>
          <p:cNvPr id="4" name="Slide Number Placeholder 3"/>
          <p:cNvSpPr>
            <a:spLocks noGrp="1"/>
          </p:cNvSpPr>
          <p:nvPr>
            <p:ph type="sldNum" sz="quarter" idx="10"/>
          </p:nvPr>
        </p:nvSpPr>
        <p:spPr/>
        <p:txBody>
          <a:bodyPr/>
          <a:lstStyle/>
          <a:p>
            <a:fld id="{9A743ABA-E4BC-4053-B57D-D28B6E2CB4DE}" type="slidenum">
              <a:rPr lang="en-US" smtClean="0"/>
              <a:t>6</a:t>
            </a:fld>
            <a:endParaRPr lang="en-US"/>
          </a:p>
        </p:txBody>
      </p:sp>
    </p:spTree>
    <p:extLst>
      <p:ext uri="{BB962C8B-B14F-4D97-AF65-F5344CB8AC3E}">
        <p14:creationId xmlns:p14="http://schemas.microsoft.com/office/powerpoint/2010/main" val="374720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এটি কীসের ছবি?  উচু আধারে কী থাকে? এটি কীসের ছবি? বালতি দ্বারা ট্যাংক পূর্ণ করতে কত সময় লাগবে? নীচেরটি কীসের ছবি এটি দ্বারা ট্যাংকটি পূর্ণ করতে কত সময় লাগবে? কোনটি দ্বারা ট্যাংক পূর্ণ করতে কম সময় লাগবে?  </a:t>
            </a:r>
            <a:endParaRPr lang="en-US" dirty="0"/>
          </a:p>
        </p:txBody>
      </p:sp>
      <p:sp>
        <p:nvSpPr>
          <p:cNvPr id="4" name="Slide Number Placeholder 3"/>
          <p:cNvSpPr>
            <a:spLocks noGrp="1"/>
          </p:cNvSpPr>
          <p:nvPr>
            <p:ph type="sldNum" sz="quarter" idx="10"/>
          </p:nvPr>
        </p:nvSpPr>
        <p:spPr/>
        <p:txBody>
          <a:bodyPr/>
          <a:lstStyle/>
          <a:p>
            <a:fld id="{9A743ABA-E4BC-4053-B57D-D28B6E2CB4DE}" type="slidenum">
              <a:rPr lang="en-US" smtClean="0"/>
              <a:t>7</a:t>
            </a:fld>
            <a:endParaRPr lang="en-US"/>
          </a:p>
        </p:txBody>
      </p:sp>
    </p:spTree>
    <p:extLst>
      <p:ext uri="{BB962C8B-B14F-4D97-AF65-F5344CB8AC3E}">
        <p14:creationId xmlns:p14="http://schemas.microsoft.com/office/powerpoint/2010/main" val="339329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anose="02000000000000000000" pitchFamily="2" charset="0"/>
                <a:cs typeface="NikoshBAN" panose="02000000000000000000" pitchFamily="2" charset="0"/>
              </a:rPr>
              <a:t>লোকটি ফ্রীজে কী প্রয়োগ করল? ফ্রিজটি কী অতিক্রম করল? লোকটি দ্বারা কী সম্পন্ন হল? কাজ কাকে বলে? কাজ সম্পন্ন হতে কী লাগে? একক সময়ে সম্পন্ন কাজকে কী বলে? ক্ষমতা কাকে বলে?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9A743ABA-E4BC-4053-B57D-D28B6E2CB4DE}" type="slidenum">
              <a:rPr lang="en-US" smtClean="0"/>
              <a:t>8</a:t>
            </a:fld>
            <a:endParaRPr lang="en-US"/>
          </a:p>
        </p:txBody>
      </p:sp>
    </p:spTree>
    <p:extLst>
      <p:ext uri="{BB962C8B-B14F-4D97-AF65-F5344CB8AC3E}">
        <p14:creationId xmlns:p14="http://schemas.microsoft.com/office/powerpoint/2010/main" val="145291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বালকটি কী অতিক্রম করছে?</a:t>
            </a:r>
            <a:r>
              <a:rPr lang="bn-IN" baseline="0" dirty="0" smtClean="0"/>
              <a:t> বালকটির ওজন কত? কৃত কাজের পরিমান কত? কত সময়ে কাজ সম্পন্ন হয়েছে? বালকটির ক্ষমতা কত? ক্ষমতার সূত্র কী? </a:t>
            </a:r>
            <a:endParaRPr lang="en-US" dirty="0" smtClean="0"/>
          </a:p>
        </p:txBody>
      </p:sp>
      <p:sp>
        <p:nvSpPr>
          <p:cNvPr id="4" name="Slide Number Placeholder 3"/>
          <p:cNvSpPr>
            <a:spLocks noGrp="1"/>
          </p:cNvSpPr>
          <p:nvPr>
            <p:ph type="sldNum" sz="quarter" idx="10"/>
          </p:nvPr>
        </p:nvSpPr>
        <p:spPr/>
        <p:txBody>
          <a:bodyPr/>
          <a:lstStyle/>
          <a:p>
            <a:fld id="{9A743ABA-E4BC-4053-B57D-D28B6E2CB4DE}" type="slidenum">
              <a:rPr lang="en-US" smtClean="0"/>
              <a:t>9</a:t>
            </a:fld>
            <a:endParaRPr lang="en-US"/>
          </a:p>
        </p:txBody>
      </p:sp>
    </p:spTree>
    <p:extLst>
      <p:ext uri="{BB962C8B-B14F-4D97-AF65-F5344CB8AC3E}">
        <p14:creationId xmlns:p14="http://schemas.microsoft.com/office/powerpoint/2010/main" val="6147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ক্ষমতা</a:t>
            </a:r>
            <a:r>
              <a:rPr lang="bn-IN" baseline="0" dirty="0" smtClean="0">
                <a:latin typeface="NikoshBAN" pitchFamily="2" charset="0"/>
                <a:cs typeface="NikoshBAN" pitchFamily="2" charset="0"/>
              </a:rPr>
              <a:t> বিশ্লেষণ করলে কোন কোন যৌদিক রাশি পাওয়া যায় ? কোন কোন মৌলিক রাশি পাওয়া যায়? ক্ষমতার মাত্রা সমীকরন কী?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A743ABA-E4BC-4053-B57D-D28B6E2CB4DE}" type="slidenum">
              <a:rPr lang="en-US" smtClean="0"/>
              <a:t>10</a:t>
            </a:fld>
            <a:endParaRPr lang="en-US"/>
          </a:p>
        </p:txBody>
      </p:sp>
    </p:spTree>
    <p:extLst>
      <p:ext uri="{BB962C8B-B14F-4D97-AF65-F5344CB8AC3E}">
        <p14:creationId xmlns:p14="http://schemas.microsoft.com/office/powerpoint/2010/main" val="4994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8/6/2016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371600" y="920621"/>
            <a:ext cx="6400800" cy="5016758"/>
          </a:xfrm>
          <a:prstGeom prst="rect">
            <a:avLst/>
          </a:prstGeom>
          <a:solidFill>
            <a:srgbClr val="F4EAF6"/>
          </a:solidFill>
          <a:ln w="76200">
            <a:solidFill>
              <a:srgbClr val="00EA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u="sng" dirty="0" smtClean="0">
                <a:latin typeface="NikoshBAN" pitchFamily="2" charset="0"/>
                <a:cs typeface="NikoshBAN" pitchFamily="2" charset="0"/>
              </a:rPr>
              <a:t>এই</a:t>
            </a:r>
            <a:r>
              <a:rPr lang="en-US" sz="3200" u="sng" dirty="0" smtClean="0">
                <a:latin typeface="NikoshBAN" pitchFamily="2" charset="0"/>
                <a:cs typeface="NikoshBAN" pitchFamily="2" charset="0"/>
              </a:rPr>
              <a:t> </a:t>
            </a:r>
            <a:r>
              <a:rPr lang="en-US" sz="3200" u="sng" dirty="0" err="1" smtClean="0">
                <a:latin typeface="NikoshBAN" pitchFamily="2" charset="0"/>
                <a:cs typeface="NikoshBAN" pitchFamily="2" charset="0"/>
              </a:rPr>
              <a:t>স্লাইডটি</a:t>
            </a:r>
            <a:r>
              <a:rPr lang="en-US" sz="3200" u="sng" dirty="0" smtClean="0">
                <a:latin typeface="NikoshBAN" pitchFamily="2" charset="0"/>
                <a:cs typeface="NikoshBAN" pitchFamily="2" charset="0"/>
              </a:rPr>
              <a:t> </a:t>
            </a:r>
            <a:r>
              <a:rPr lang="en-US" sz="3200" u="sng" dirty="0" err="1" smtClean="0">
                <a:latin typeface="NikoshBAN" pitchFamily="2" charset="0"/>
                <a:cs typeface="NikoshBAN" pitchFamily="2" charset="0"/>
              </a:rPr>
              <a:t>সন্মানিত</a:t>
            </a:r>
            <a:r>
              <a:rPr lang="en-US" sz="3200" u="sng" dirty="0" smtClean="0">
                <a:latin typeface="NikoshBAN" pitchFamily="2" charset="0"/>
                <a:cs typeface="NikoshBAN" pitchFamily="2" charset="0"/>
              </a:rPr>
              <a:t> </a:t>
            </a:r>
            <a:r>
              <a:rPr lang="en-US" sz="3200" u="sng" dirty="0" err="1" smtClean="0">
                <a:latin typeface="NikoshBAN" pitchFamily="2" charset="0"/>
                <a:cs typeface="NikoshBAN" pitchFamily="2" charset="0"/>
              </a:rPr>
              <a:t>শিক্ষকবৃন্দের</a:t>
            </a:r>
            <a:r>
              <a:rPr lang="en-US" sz="3200" u="sng" dirty="0" smtClean="0">
                <a:latin typeface="NikoshBAN" pitchFamily="2" charset="0"/>
                <a:cs typeface="NikoshBAN" pitchFamily="2" charset="0"/>
              </a:rPr>
              <a:t> </a:t>
            </a:r>
            <a:r>
              <a:rPr lang="en-US" sz="3200" u="sng" dirty="0" err="1" smtClean="0">
                <a:latin typeface="NikoshBAN" pitchFamily="2" charset="0"/>
                <a:cs typeface="NikoshBAN" pitchFamily="2" charset="0"/>
              </a:rPr>
              <a:t>জন্য</a:t>
            </a:r>
            <a:endParaRPr lang="en-US" sz="3200" u="sng" dirty="0" smtClean="0">
              <a:latin typeface="NikoshBAN" pitchFamily="2" charset="0"/>
              <a:cs typeface="NikoshBAN" pitchFamily="2" charset="0"/>
            </a:endParaRPr>
          </a:p>
          <a:p>
            <a:r>
              <a:rPr lang="bn-IN" sz="3200" dirty="0" smtClean="0">
                <a:latin typeface="NikoshBAN" pitchFamily="2" charset="0"/>
                <a:cs typeface="NikoshBAN" pitchFamily="2" charset="0"/>
              </a:rPr>
              <a:t>স্লাইডটি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হাইড</a:t>
            </a:r>
            <a:r>
              <a:rPr lang="en-US" sz="3200" dirty="0" smtClean="0">
                <a:latin typeface="NikoshBAN" pitchFamily="2" charset="0"/>
                <a:cs typeface="NikoshBAN" pitchFamily="2" charset="0"/>
              </a:rPr>
              <a:t> ক</a:t>
            </a:r>
            <a:r>
              <a:rPr lang="bn-IN" sz="3200" dirty="0" smtClean="0">
                <a:latin typeface="NikoshBAN" pitchFamily="2" charset="0"/>
                <a:cs typeface="NikoshBAN" pitchFamily="2" charset="0"/>
              </a:rPr>
              <a:t>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হয়েছে</a:t>
            </a:r>
            <a:r>
              <a:rPr lang="en-US" sz="3200" dirty="0" smtClean="0">
                <a:latin typeface="NikoshBAN" pitchFamily="2" charset="0"/>
                <a:cs typeface="NikoshBAN" pitchFamily="2" charset="0"/>
              </a:rPr>
              <a:t>। </a:t>
            </a:r>
            <a:r>
              <a:rPr lang="en-US" sz="2800" dirty="0" smtClean="0">
                <a:latin typeface="NikoshBAN" pitchFamily="2" charset="0"/>
                <a:cs typeface="NikoshBAN" pitchFamily="2" charset="0"/>
              </a:rPr>
              <a:t>F-</a:t>
            </a:r>
            <a:r>
              <a:rPr lang="en-US" sz="2800" dirty="0" smtClean="0">
                <a:latin typeface="Times New Roman" pitchFamily="18" charset="0"/>
                <a:cs typeface="Times New Roman" pitchFamily="18" charset="0"/>
              </a:rPr>
              <a:t>5</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চেপে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a:t>
            </a:r>
            <a:r>
              <a:rPr lang="en-US"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ক</a:t>
            </a:r>
            <a:r>
              <a:rPr lang="en-US" sz="3200" dirty="0" err="1" smtClean="0">
                <a:latin typeface="NikoshBAN" pitchFamily="2" charset="0"/>
                <a:cs typeface="NikoshBAN" pitchFamily="2" charset="0"/>
              </a:rPr>
              <a:t>রলে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হাইড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স্লাইডগুলো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a:t>
            </a:r>
            <a:r>
              <a:rPr lang="bn-IN" sz="3200" dirty="0" smtClean="0">
                <a:latin typeface="NikoshBAN" pitchFamily="2" charset="0"/>
                <a:cs typeface="NikoshBAN" pitchFamily="2" charset="0"/>
              </a:rPr>
              <a:t> যা</a:t>
            </a:r>
            <a:r>
              <a:rPr lang="en-US" sz="3200" dirty="0" err="1" smtClean="0">
                <a:latin typeface="NikoshBAN" pitchFamily="2" charset="0"/>
                <a:cs typeface="NikoshBAN" pitchFamily="2" charset="0"/>
              </a:rPr>
              <a:t>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শ্রেণিকক্ষে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উপস্থাপনের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প্রয়োজনীয়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পরামর্শ</a:t>
            </a:r>
            <a:r>
              <a:rPr lang="en-US"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প্রতিটি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স্লাইডের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নিচে</a:t>
            </a:r>
            <a:r>
              <a:rPr lang="bn-IN" sz="3200" dirty="0" smtClean="0">
                <a:latin typeface="NikoshBAN" pitchFamily="2" charset="0"/>
                <a:cs typeface="NikoshBAN" pitchFamily="2" charset="0"/>
              </a:rPr>
              <a:t> </a:t>
            </a:r>
            <a:r>
              <a:rPr lang="en-US" sz="3200" dirty="0" err="1" smtClean="0">
                <a:latin typeface="NikoshBAN" pitchFamily="2" charset="0"/>
                <a:cs typeface="NikoshBAN" pitchFamily="2" charset="0"/>
              </a:rPr>
              <a:t>নোট</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আকারে </a:t>
            </a:r>
            <a:r>
              <a:rPr lang="en-US" sz="3200" dirty="0" err="1" smtClean="0">
                <a:latin typeface="NikoshBAN" pitchFamily="2" charset="0"/>
                <a:cs typeface="NikoshBAN" pitchFamily="2" charset="0"/>
              </a:rPr>
              <a:t>সংযোজন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bn-IN" sz="3200" dirty="0">
                <a:latin typeface="NikoshBAN" pitchFamily="2" charset="0"/>
                <a:cs typeface="NikoshBAN" pitchFamily="2" charset="0"/>
              </a:rPr>
              <a:t>ে</a:t>
            </a:r>
            <a:r>
              <a:rPr lang="en-US" sz="3200" dirty="0" err="1" smtClean="0">
                <a:latin typeface="NikoshBAN" pitchFamily="2" charset="0"/>
                <a:cs typeface="NikoshBAN" pitchFamily="2" charset="0"/>
              </a:rPr>
              <a:t>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শ্রেণিতে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কনটেন্টটি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উ</a:t>
            </a:r>
            <a:r>
              <a:rPr lang="en-US" sz="3200" dirty="0" err="1" smtClean="0">
                <a:latin typeface="NikoshBAN" pitchFamily="2" charset="0"/>
                <a:cs typeface="NikoshBAN" pitchFamily="2" charset="0"/>
              </a:rPr>
              <a:t>পস্থাপনের</a:t>
            </a:r>
            <a:endParaRPr lang="bn-IN" sz="3200" dirty="0" smtClean="0">
              <a:latin typeface="NikoshBAN" pitchFamily="2" charset="0"/>
              <a:cs typeface="NikoshBAN" pitchFamily="2" charset="0"/>
            </a:endParaRPr>
          </a:p>
          <a:p>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বইয়ের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নির্ধারিত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মিলিয়ে</a:t>
            </a:r>
            <a:r>
              <a:rPr lang="en-US"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নিতে</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এবং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কাজের</a:t>
            </a:r>
            <a:r>
              <a:rPr lang="bn-IN" sz="3200" dirty="0">
                <a:latin typeface="NikoshBAN" pitchFamily="2" charset="0"/>
                <a:cs typeface="NikoshBAN" pitchFamily="2" charset="0"/>
              </a:rPr>
              <a:t>/সমস্যার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সমাধান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শ্রেণিতে</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উপস্থাপনের</a:t>
            </a:r>
            <a:r>
              <a:rPr lang="bn-IN" sz="3200" dirty="0" smtClean="0">
                <a:latin typeface="NikoshBAN" pitchFamily="2" charset="0"/>
                <a:cs typeface="NikoshBAN" pitchFamily="2" charset="0"/>
              </a:rPr>
              <a:t> </a:t>
            </a:r>
            <a:r>
              <a:rPr lang="en-US" sz="3200" dirty="0" err="1" smtClean="0">
                <a:latin typeface="NikoshBAN" pitchFamily="2" charset="0"/>
                <a:cs typeface="NikoshBAN" pitchFamily="2" charset="0"/>
              </a:rPr>
              <a:t>আগে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নিতে</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সবিনয়</a:t>
            </a:r>
            <a:r>
              <a:rPr lang="bn-IN" sz="3200" dirty="0" smtClean="0">
                <a:latin typeface="NikoshBAN" pitchFamily="2" charset="0"/>
                <a:cs typeface="NikoshBAN" pitchFamily="2" charset="0"/>
              </a:rPr>
              <a:t> </a:t>
            </a:r>
          </a:p>
          <a:p>
            <a:r>
              <a:rPr lang="en-US" sz="3200" dirty="0" err="1" smtClean="0">
                <a:latin typeface="NikoshBAN" pitchFamily="2" charset="0"/>
                <a:cs typeface="NikoshBAN" pitchFamily="2" charset="0"/>
              </a:rPr>
              <a:t>অনুরোধ</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হলো</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86666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72237" y="1752600"/>
            <a:ext cx="1428759" cy="1349828"/>
          </a:xfrm>
          <a:prstGeom prst="ellipse">
            <a:avLst/>
          </a:prstGeom>
          <a:solidFill>
            <a:srgbClr val="00F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কাজ</a:t>
            </a:r>
            <a:endParaRPr lang="en-US" sz="2800" dirty="0">
              <a:solidFill>
                <a:schemeClr val="tx1"/>
              </a:solidFill>
              <a:latin typeface="NikoshBAN" pitchFamily="2" charset="0"/>
              <a:cs typeface="NikoshBAN" pitchFamily="2" charset="0"/>
            </a:endParaRPr>
          </a:p>
        </p:txBody>
      </p:sp>
      <p:sp>
        <p:nvSpPr>
          <p:cNvPr id="19" name="Oval 18"/>
          <p:cNvSpPr/>
          <p:nvPr/>
        </p:nvSpPr>
        <p:spPr>
          <a:xfrm>
            <a:off x="783326" y="1752600"/>
            <a:ext cx="1438100" cy="1349828"/>
          </a:xfrm>
          <a:prstGeom prst="ellipse">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সময়</a:t>
            </a:r>
            <a:endParaRPr lang="en-US" sz="2800" dirty="0">
              <a:solidFill>
                <a:schemeClr val="tx1"/>
              </a:solidFill>
              <a:latin typeface="NikoshBAN" pitchFamily="2" charset="0"/>
              <a:cs typeface="NikoshBAN" pitchFamily="2" charset="0"/>
            </a:endParaRPr>
          </a:p>
        </p:txBody>
      </p:sp>
      <p:sp>
        <p:nvSpPr>
          <p:cNvPr id="3" name="Oval 2"/>
          <p:cNvSpPr/>
          <p:nvPr/>
        </p:nvSpPr>
        <p:spPr>
          <a:xfrm>
            <a:off x="762000" y="1752600"/>
            <a:ext cx="1459129" cy="1349828"/>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ক্ষমতা</a:t>
            </a:r>
            <a:endParaRPr lang="en-US" sz="2800" dirty="0">
              <a:solidFill>
                <a:schemeClr val="tx1"/>
              </a:solidFill>
              <a:latin typeface="NikoshBAN" pitchFamily="2" charset="0"/>
              <a:cs typeface="NikoshBAN" pitchFamily="2" charset="0"/>
            </a:endParaRPr>
          </a:p>
        </p:txBody>
      </p:sp>
      <p:sp>
        <p:nvSpPr>
          <p:cNvPr id="11" name="Oval 10"/>
          <p:cNvSpPr/>
          <p:nvPr/>
        </p:nvSpPr>
        <p:spPr>
          <a:xfrm>
            <a:off x="2342066" y="1752600"/>
            <a:ext cx="1436920" cy="1349828"/>
          </a:xfrm>
          <a:prstGeom prst="ellipse">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সরণ</a:t>
            </a:r>
            <a:endParaRPr lang="en-US" sz="2800" dirty="0">
              <a:solidFill>
                <a:schemeClr val="tx1"/>
              </a:solidFill>
              <a:latin typeface="NikoshBAN" pitchFamily="2" charset="0"/>
              <a:cs typeface="NikoshBAN" pitchFamily="2" charset="0"/>
            </a:endParaRPr>
          </a:p>
        </p:txBody>
      </p:sp>
      <p:sp>
        <p:nvSpPr>
          <p:cNvPr id="12" name="Oval 11"/>
          <p:cNvSpPr/>
          <p:nvPr/>
        </p:nvSpPr>
        <p:spPr>
          <a:xfrm>
            <a:off x="2342066" y="1752600"/>
            <a:ext cx="1436920" cy="13498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বল</a:t>
            </a:r>
            <a:endParaRPr lang="en-US" sz="2800" dirty="0">
              <a:solidFill>
                <a:schemeClr val="tx1"/>
              </a:solidFill>
              <a:latin typeface="NikoshBAN" pitchFamily="2" charset="0"/>
              <a:cs typeface="NikoshBAN" pitchFamily="2" charset="0"/>
            </a:endParaRPr>
          </a:p>
        </p:txBody>
      </p:sp>
      <p:sp>
        <p:nvSpPr>
          <p:cNvPr id="15" name="Oval 14"/>
          <p:cNvSpPr/>
          <p:nvPr/>
        </p:nvSpPr>
        <p:spPr>
          <a:xfrm>
            <a:off x="3855186" y="1752600"/>
            <a:ext cx="1436920" cy="1349828"/>
          </a:xfrm>
          <a:prstGeom prst="ellipse">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ত্বরণ</a:t>
            </a:r>
            <a:endParaRPr lang="en-US" sz="2800" dirty="0">
              <a:solidFill>
                <a:schemeClr val="tx1"/>
              </a:solidFill>
              <a:latin typeface="NikoshBAN" pitchFamily="2" charset="0"/>
              <a:cs typeface="NikoshBAN" pitchFamily="2" charset="0"/>
            </a:endParaRPr>
          </a:p>
        </p:txBody>
      </p:sp>
      <p:sp>
        <p:nvSpPr>
          <p:cNvPr id="13" name="Oval 12"/>
          <p:cNvSpPr/>
          <p:nvPr/>
        </p:nvSpPr>
        <p:spPr>
          <a:xfrm>
            <a:off x="3855186" y="1752600"/>
            <a:ext cx="1436920" cy="1349828"/>
          </a:xfrm>
          <a:prstGeom prst="ellipse">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ভর</a:t>
            </a:r>
            <a:endParaRPr lang="en-US" sz="2800" dirty="0">
              <a:solidFill>
                <a:schemeClr val="tx1"/>
              </a:solidFill>
              <a:latin typeface="NikoshBAN" pitchFamily="2" charset="0"/>
              <a:cs typeface="NikoshBAN" pitchFamily="2" charset="0"/>
            </a:endParaRPr>
          </a:p>
        </p:txBody>
      </p:sp>
      <p:sp>
        <p:nvSpPr>
          <p:cNvPr id="16" name="Oval 15"/>
          <p:cNvSpPr/>
          <p:nvPr/>
        </p:nvSpPr>
        <p:spPr>
          <a:xfrm>
            <a:off x="3855186" y="1752600"/>
            <a:ext cx="1436920" cy="13498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বল</a:t>
            </a:r>
            <a:endParaRPr lang="en-US" sz="2800" dirty="0">
              <a:solidFill>
                <a:schemeClr val="tx1"/>
              </a:solidFill>
              <a:latin typeface="NikoshBAN" pitchFamily="2" charset="0"/>
              <a:cs typeface="NikoshBAN" pitchFamily="2" charset="0"/>
            </a:endParaRPr>
          </a:p>
        </p:txBody>
      </p:sp>
      <p:sp>
        <p:nvSpPr>
          <p:cNvPr id="20" name="Oval 19"/>
          <p:cNvSpPr/>
          <p:nvPr/>
        </p:nvSpPr>
        <p:spPr>
          <a:xfrm>
            <a:off x="2342066" y="1752600"/>
            <a:ext cx="1436920" cy="1349828"/>
          </a:xfrm>
          <a:prstGeom prst="ellipse">
            <a:avLst/>
          </a:prstGeom>
          <a:solidFill>
            <a:srgbClr val="00F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কাজ</a:t>
            </a:r>
            <a:endParaRPr lang="en-US" sz="2800" dirty="0">
              <a:solidFill>
                <a:schemeClr val="tx1"/>
              </a:solidFill>
              <a:latin typeface="NikoshBAN" pitchFamily="2" charset="0"/>
              <a:cs typeface="NikoshBAN" pitchFamily="2" charset="0"/>
            </a:endParaRPr>
          </a:p>
        </p:txBody>
      </p:sp>
      <p:sp>
        <p:nvSpPr>
          <p:cNvPr id="22" name="Oval 21"/>
          <p:cNvSpPr/>
          <p:nvPr/>
        </p:nvSpPr>
        <p:spPr>
          <a:xfrm>
            <a:off x="6903197" y="1752600"/>
            <a:ext cx="1436920" cy="1349828"/>
          </a:xfrm>
          <a:prstGeom prst="ellipse">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সরণ</a:t>
            </a:r>
            <a:endParaRPr lang="en-US" sz="2800" dirty="0">
              <a:solidFill>
                <a:schemeClr val="tx1"/>
              </a:solidFill>
              <a:latin typeface="NikoshBAN" pitchFamily="2" charset="0"/>
              <a:cs typeface="NikoshBAN" pitchFamily="2" charset="0"/>
            </a:endParaRPr>
          </a:p>
        </p:txBody>
      </p:sp>
      <p:sp>
        <p:nvSpPr>
          <p:cNvPr id="21" name="Oval 20"/>
          <p:cNvSpPr/>
          <p:nvPr/>
        </p:nvSpPr>
        <p:spPr>
          <a:xfrm>
            <a:off x="6903197" y="1752600"/>
            <a:ext cx="1436920" cy="1349828"/>
          </a:xfrm>
          <a:prstGeom prst="ellipse">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সময়</a:t>
            </a:r>
            <a:endParaRPr lang="en-US" sz="2800" dirty="0">
              <a:solidFill>
                <a:schemeClr val="tx1"/>
              </a:solidFill>
              <a:latin typeface="NikoshBAN" pitchFamily="2" charset="0"/>
              <a:cs typeface="NikoshBAN" pitchFamily="2" charset="0"/>
            </a:endParaRPr>
          </a:p>
        </p:txBody>
      </p:sp>
      <p:sp>
        <p:nvSpPr>
          <p:cNvPr id="24" name="Oval 23"/>
          <p:cNvSpPr/>
          <p:nvPr/>
        </p:nvSpPr>
        <p:spPr>
          <a:xfrm>
            <a:off x="6903197" y="1752600"/>
            <a:ext cx="1436920" cy="1349828"/>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বেগ</a:t>
            </a:r>
            <a:endParaRPr lang="en-US" sz="2800" dirty="0">
              <a:solidFill>
                <a:schemeClr val="tx1"/>
              </a:solidFill>
              <a:latin typeface="NikoshBAN" pitchFamily="2" charset="0"/>
              <a:cs typeface="NikoshBAN" pitchFamily="2" charset="0"/>
            </a:endParaRPr>
          </a:p>
        </p:txBody>
      </p:sp>
      <p:sp>
        <p:nvSpPr>
          <p:cNvPr id="14" name="Oval 13"/>
          <p:cNvSpPr/>
          <p:nvPr/>
        </p:nvSpPr>
        <p:spPr>
          <a:xfrm>
            <a:off x="5368306" y="1752600"/>
            <a:ext cx="1436920" cy="1349828"/>
          </a:xfrm>
          <a:prstGeom prst="ellipse">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সময়</a:t>
            </a:r>
            <a:endParaRPr lang="en-US" sz="2800" dirty="0">
              <a:solidFill>
                <a:schemeClr val="tx1"/>
              </a:solidFill>
              <a:latin typeface="NikoshBAN" pitchFamily="2" charset="0"/>
              <a:cs typeface="NikoshBAN" pitchFamily="2" charset="0"/>
            </a:endParaRPr>
          </a:p>
        </p:txBody>
      </p:sp>
      <p:sp>
        <p:nvSpPr>
          <p:cNvPr id="18" name="Oval 17"/>
          <p:cNvSpPr/>
          <p:nvPr/>
        </p:nvSpPr>
        <p:spPr>
          <a:xfrm>
            <a:off x="5368306" y="1752600"/>
            <a:ext cx="1436920" cy="1349828"/>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বেগ</a:t>
            </a:r>
            <a:endParaRPr lang="en-US" sz="2800" dirty="0">
              <a:solidFill>
                <a:schemeClr val="tx1"/>
              </a:solidFill>
              <a:latin typeface="NikoshBAN" pitchFamily="2" charset="0"/>
              <a:cs typeface="NikoshBAN" pitchFamily="2" charset="0"/>
            </a:endParaRPr>
          </a:p>
        </p:txBody>
      </p:sp>
      <p:sp>
        <p:nvSpPr>
          <p:cNvPr id="17" name="Oval 16"/>
          <p:cNvSpPr/>
          <p:nvPr/>
        </p:nvSpPr>
        <p:spPr>
          <a:xfrm>
            <a:off x="5368306" y="1752600"/>
            <a:ext cx="1436920" cy="1349828"/>
          </a:xfrm>
          <a:prstGeom prst="ellipse">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itchFamily="2" charset="0"/>
                <a:cs typeface="NikoshBAN" pitchFamily="2" charset="0"/>
              </a:rPr>
              <a:t>ত্বরণ</a:t>
            </a:r>
            <a:endParaRPr lang="en-US" sz="2800" dirty="0">
              <a:solidFill>
                <a:schemeClr val="tx1"/>
              </a:solidFill>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9" name="TextBox 8"/>
              <p:cNvSpPr txBox="1"/>
              <p:nvPr/>
            </p:nvSpPr>
            <p:spPr>
              <a:xfrm>
                <a:off x="772237" y="4558557"/>
                <a:ext cx="7567880" cy="851643"/>
              </a:xfrm>
              <a:prstGeom prst="rect">
                <a:avLst/>
              </a:prstGeom>
              <a:solidFill>
                <a:srgbClr val="FAE7FF"/>
              </a:solidFill>
              <a:ln w="19050">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r>
                        <a:rPr lang="bn-IN" sz="2400" b="0" i="0" smtClean="0">
                          <a:latin typeface="Cambria Math"/>
                          <a:cs typeface="NikoshBAN" pitchFamily="2" charset="0"/>
                        </a:rPr>
                        <m:t>ক্ষমতা</m:t>
                      </m:r>
                      <m:r>
                        <a:rPr lang="bn-IN" sz="2400" b="0" i="0" smtClean="0">
                          <a:latin typeface="Cambria Math"/>
                          <a:cs typeface="NikoshBAN" pitchFamily="2" charset="0"/>
                        </a:rPr>
                        <m:t>= </m:t>
                      </m:r>
                      <m:f>
                        <m:fPr>
                          <m:ctrlPr>
                            <a:rPr lang="bn-IN" sz="2400" b="0" i="1" smtClean="0">
                              <a:latin typeface="Cambria Math" panose="02040503050406030204" pitchFamily="18" charset="0"/>
                              <a:cs typeface="NikoshBAN" pitchFamily="2" charset="0"/>
                            </a:rPr>
                          </m:ctrlPr>
                        </m:fPr>
                        <m:num>
                          <m:r>
                            <a:rPr lang="bn-IN" sz="2400" b="0" i="0" smtClean="0">
                              <a:latin typeface="Cambria Math"/>
                              <a:cs typeface="NikoshBAN" pitchFamily="2" charset="0"/>
                            </a:rPr>
                            <m:t>ভর</m:t>
                          </m:r>
                          <m:r>
                            <a:rPr lang="bn-IN" sz="2400" b="0" i="0" smtClean="0">
                              <a:latin typeface="Cambria Math"/>
                              <a:ea typeface="Cambria Math"/>
                              <a:cs typeface="NikoshBAN" pitchFamily="2" charset="0"/>
                            </a:rPr>
                            <m:t>×</m:t>
                          </m:r>
                          <m:r>
                            <a:rPr lang="bn-IN" sz="2400" b="0" i="0" smtClean="0">
                              <a:latin typeface="Cambria Math"/>
                              <a:ea typeface="Cambria Math"/>
                              <a:cs typeface="NikoshBAN" pitchFamily="2" charset="0"/>
                            </a:rPr>
                            <m:t>সরণ</m:t>
                          </m:r>
                          <m:r>
                            <a:rPr lang="bn-IN" sz="2400" b="0" i="0" smtClean="0">
                              <a:latin typeface="Cambria Math"/>
                              <a:ea typeface="Cambria Math"/>
                              <a:cs typeface="NikoshBAN" pitchFamily="2" charset="0"/>
                            </a:rPr>
                            <m:t>×</m:t>
                          </m:r>
                          <m:r>
                            <a:rPr lang="bn-IN" sz="2400" b="0" i="0" smtClean="0">
                              <a:latin typeface="Cambria Math"/>
                              <a:ea typeface="Cambria Math"/>
                              <a:cs typeface="NikoshBAN" pitchFamily="2" charset="0"/>
                            </a:rPr>
                            <m:t>সরণ</m:t>
                          </m:r>
                        </m:num>
                        <m:den>
                          <m:r>
                            <a:rPr lang="bn-IN" sz="2400" b="0" i="0" smtClean="0">
                              <a:latin typeface="Cambria Math"/>
                              <a:cs typeface="NikoshBAN" pitchFamily="2" charset="0"/>
                            </a:rPr>
                            <m:t>সময়</m:t>
                          </m:r>
                          <m:r>
                            <a:rPr lang="bn-IN" sz="2400" b="0" i="0" smtClean="0">
                              <a:latin typeface="Cambria Math"/>
                              <a:ea typeface="Cambria Math"/>
                              <a:cs typeface="NikoshBAN" pitchFamily="2" charset="0"/>
                            </a:rPr>
                            <m:t>×</m:t>
                          </m:r>
                          <m:r>
                            <a:rPr lang="bn-IN" sz="2400" b="0" i="0" smtClean="0">
                              <a:latin typeface="Cambria Math"/>
                              <a:ea typeface="Cambria Math"/>
                              <a:cs typeface="NikoshBAN" pitchFamily="2" charset="0"/>
                            </a:rPr>
                            <m:t>সময়</m:t>
                          </m:r>
                          <m:r>
                            <a:rPr lang="bn-IN" sz="2400" b="0" i="0" smtClean="0">
                              <a:latin typeface="Cambria Math"/>
                              <a:ea typeface="Cambria Math"/>
                              <a:cs typeface="NikoshBAN" pitchFamily="2" charset="0"/>
                            </a:rPr>
                            <m:t>×</m:t>
                          </m:r>
                          <m:r>
                            <a:rPr lang="bn-IN" sz="2400" b="0" i="0" smtClean="0">
                              <a:latin typeface="Cambria Math"/>
                              <a:ea typeface="Cambria Math"/>
                              <a:cs typeface="NikoshBAN" pitchFamily="2" charset="0"/>
                            </a:rPr>
                            <m:t>সময়</m:t>
                          </m:r>
                        </m:den>
                      </m:f>
                      <m:r>
                        <a:rPr lang="bn-IN" sz="2400" b="0" i="0" smtClean="0">
                          <a:latin typeface="Cambria Math"/>
                          <a:cs typeface="NikoshBAN" pitchFamily="2" charset="0"/>
                        </a:rPr>
                        <m:t> = </m:t>
                      </m:r>
                      <m:f>
                        <m:fPr>
                          <m:ctrlPr>
                            <a:rPr lang="bn-IN" sz="2400" b="0" i="1" smtClean="0">
                              <a:latin typeface="Cambria Math" panose="02040503050406030204" pitchFamily="18" charset="0"/>
                              <a:cs typeface="NikoshBAN" pitchFamily="2" charset="0"/>
                            </a:rPr>
                          </m:ctrlPr>
                        </m:fPr>
                        <m:num>
                          <m:r>
                            <a:rPr lang="bn-IN" sz="2400" b="0" i="0" smtClean="0">
                              <a:latin typeface="Cambria Math"/>
                              <a:cs typeface="NikoshBAN" pitchFamily="2" charset="0"/>
                            </a:rPr>
                            <m:t>ভর</m:t>
                          </m:r>
                          <m:r>
                            <a:rPr lang="bn-IN" sz="2400" b="0" i="0" smtClean="0">
                              <a:latin typeface="Cambria Math"/>
                              <a:ea typeface="Cambria Math"/>
                              <a:cs typeface="NikoshBAN" pitchFamily="2" charset="0"/>
                            </a:rPr>
                            <m:t>×</m:t>
                          </m:r>
                          <m:sSup>
                            <m:sSupPr>
                              <m:ctrlPr>
                                <a:rPr lang="bn-IN" sz="2400" b="0" i="1" smtClean="0">
                                  <a:latin typeface="Cambria Math" panose="02040503050406030204" pitchFamily="18" charset="0"/>
                                  <a:ea typeface="Cambria Math"/>
                                  <a:cs typeface="NikoshBAN" pitchFamily="2" charset="0"/>
                                </a:rPr>
                              </m:ctrlPr>
                            </m:sSupPr>
                            <m:e>
                              <m:r>
                                <a:rPr lang="bn-IN" sz="2400" b="0" i="0" smtClean="0">
                                  <a:latin typeface="Cambria Math"/>
                                  <a:ea typeface="Cambria Math"/>
                                  <a:cs typeface="NikoshBAN" pitchFamily="2" charset="0"/>
                                </a:rPr>
                                <m:t>সরণ</m:t>
                              </m:r>
                            </m:e>
                            <m:sup>
                              <m:r>
                                <a:rPr lang="en-US" sz="2400" b="0" i="0" smtClean="0">
                                  <a:latin typeface="Cambria Math"/>
                                  <a:ea typeface="Cambria Math"/>
                                  <a:cs typeface="NikoshBAN" pitchFamily="2" charset="0"/>
                                </a:rPr>
                                <m:t>2</m:t>
                              </m:r>
                            </m:sup>
                          </m:sSup>
                        </m:num>
                        <m:den>
                          <m:sSup>
                            <m:sSupPr>
                              <m:ctrlPr>
                                <a:rPr lang="bn-IN" sz="2400" b="0" i="1" smtClean="0">
                                  <a:latin typeface="Cambria Math" panose="02040503050406030204" pitchFamily="18" charset="0"/>
                                  <a:cs typeface="NikoshBAN" pitchFamily="2" charset="0"/>
                                </a:rPr>
                              </m:ctrlPr>
                            </m:sSupPr>
                            <m:e>
                              <m:r>
                                <a:rPr lang="bn-IN" sz="2400" b="0" i="0" smtClean="0">
                                  <a:latin typeface="Cambria Math"/>
                                  <a:cs typeface="NikoshBAN" pitchFamily="2" charset="0"/>
                                </a:rPr>
                                <m:t>সময়</m:t>
                              </m:r>
                            </m:e>
                            <m:sup>
                              <m:r>
                                <a:rPr lang="en-US" sz="2400" b="0" i="0" smtClean="0">
                                  <a:latin typeface="Cambria Math"/>
                                  <a:cs typeface="NikoshBAN" pitchFamily="2" charset="0"/>
                                </a:rPr>
                                <m:t>3</m:t>
                              </m:r>
                            </m:sup>
                          </m:sSup>
                        </m:den>
                      </m:f>
                    </m:oMath>
                  </m:oMathPara>
                </a14:m>
                <a:endParaRPr lang="en-US" sz="2400" dirty="0">
                  <a:latin typeface="Times New Roman" pitchFamily="18" charset="0"/>
                  <a:cs typeface="Times New Roman"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72237" y="4558557"/>
                <a:ext cx="7567880" cy="851643"/>
              </a:xfrm>
              <a:prstGeom prst="rect">
                <a:avLst/>
              </a:prstGeom>
              <a:blipFill rotWithShape="0">
                <a:blip r:embed="rId3"/>
                <a:stretch>
                  <a:fillRect/>
                </a:stretch>
              </a:blipFill>
              <a:ln w="19050">
                <a:solidFill>
                  <a:schemeClr val="tx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68626" y="5486400"/>
                <a:ext cx="7571491" cy="831061"/>
              </a:xfrm>
              <a:prstGeom prst="rect">
                <a:avLst/>
              </a:prstGeom>
              <a:solidFill>
                <a:srgbClr val="C9FFFF"/>
              </a:solidFill>
              <a:ln w="19050">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d>
                        <m:dPr>
                          <m:begChr m:val="["/>
                          <m:endChr m:val="]"/>
                          <m:ctrlPr>
                            <a:rPr lang="bn-IN" sz="2400" b="0" i="1" smtClean="0">
                              <a:latin typeface="Cambria Math" panose="02040503050406030204" pitchFamily="18" charset="0"/>
                              <a:cs typeface="NikoshBAN" pitchFamily="2" charset="0"/>
                            </a:rPr>
                          </m:ctrlPr>
                        </m:dPr>
                        <m:e>
                          <m:r>
                            <m:rPr>
                              <m:sty m:val="p"/>
                            </m:rPr>
                            <a:rPr lang="en-US" sz="2400" b="0" i="0" smtClean="0">
                              <a:latin typeface="Cambria Math"/>
                              <a:cs typeface="NikoshBAN" pitchFamily="2" charset="0"/>
                            </a:rPr>
                            <m:t>p</m:t>
                          </m:r>
                        </m:e>
                      </m:d>
                      <m:r>
                        <a:rPr lang="bn-IN" sz="2400" b="0" i="0" smtClean="0">
                          <a:latin typeface="Cambria Math"/>
                          <a:cs typeface="NikoshBAN" pitchFamily="2" charset="0"/>
                        </a:rPr>
                        <m:t>= </m:t>
                      </m:r>
                      <m:f>
                        <m:fPr>
                          <m:ctrlPr>
                            <a:rPr lang="bn-IN" sz="2400" b="0" i="1" smtClean="0">
                              <a:latin typeface="Cambria Math" panose="02040503050406030204" pitchFamily="18" charset="0"/>
                              <a:cs typeface="NikoshBAN" pitchFamily="2" charset="0"/>
                            </a:rPr>
                          </m:ctrlPr>
                        </m:fPr>
                        <m:num>
                          <m:r>
                            <m:rPr>
                              <m:sty m:val="p"/>
                            </m:rPr>
                            <a:rPr lang="en-US" sz="2400" b="0" i="0" smtClean="0">
                              <a:latin typeface="Cambria Math"/>
                              <a:cs typeface="NikoshBAN" pitchFamily="2" charset="0"/>
                            </a:rPr>
                            <m:t>M</m:t>
                          </m:r>
                          <m:sSup>
                            <m:sSupPr>
                              <m:ctrlPr>
                                <a:rPr lang="en-US" sz="2400" b="0" i="1" smtClean="0">
                                  <a:latin typeface="Cambria Math" panose="02040503050406030204" pitchFamily="18" charset="0"/>
                                  <a:cs typeface="NikoshBAN" pitchFamily="2" charset="0"/>
                                </a:rPr>
                              </m:ctrlPr>
                            </m:sSupPr>
                            <m:e>
                              <m:r>
                                <m:rPr>
                                  <m:sty m:val="p"/>
                                </m:rPr>
                                <a:rPr lang="en-US" sz="2400" b="0" i="0" smtClean="0">
                                  <a:latin typeface="Cambria Math"/>
                                  <a:cs typeface="NikoshBAN" pitchFamily="2" charset="0"/>
                                </a:rPr>
                                <m:t>L</m:t>
                              </m:r>
                            </m:e>
                            <m:sup>
                              <m:r>
                                <a:rPr lang="en-US" sz="2400" b="0" i="0" smtClean="0">
                                  <a:latin typeface="Cambria Math"/>
                                  <a:cs typeface="NikoshBAN" pitchFamily="2" charset="0"/>
                                </a:rPr>
                                <m:t>2</m:t>
                              </m:r>
                            </m:sup>
                          </m:sSup>
                        </m:num>
                        <m:den>
                          <m:sSup>
                            <m:sSupPr>
                              <m:ctrlPr>
                                <a:rPr lang="bn-IN" sz="2400" b="0" i="1" smtClean="0">
                                  <a:latin typeface="Cambria Math" panose="02040503050406030204" pitchFamily="18" charset="0"/>
                                  <a:cs typeface="NikoshBAN" pitchFamily="2" charset="0"/>
                                </a:rPr>
                              </m:ctrlPr>
                            </m:sSupPr>
                            <m:e>
                              <m:r>
                                <m:rPr>
                                  <m:sty m:val="p"/>
                                </m:rPr>
                                <a:rPr lang="en-US" sz="2400" b="0" i="0" smtClean="0">
                                  <a:latin typeface="Cambria Math"/>
                                  <a:cs typeface="NikoshBAN" pitchFamily="2" charset="0"/>
                                </a:rPr>
                                <m:t>T</m:t>
                              </m:r>
                            </m:e>
                            <m:sup>
                              <m:r>
                                <a:rPr lang="en-US" sz="2400" b="0" i="0" smtClean="0">
                                  <a:latin typeface="Cambria Math"/>
                                  <a:cs typeface="NikoshBAN" pitchFamily="2" charset="0"/>
                                </a:rPr>
                                <m:t>3</m:t>
                              </m:r>
                            </m:sup>
                          </m:sSup>
                        </m:den>
                      </m:f>
                      <m:r>
                        <a:rPr lang="en-US" sz="2400" b="0" i="0" smtClean="0">
                          <a:latin typeface="Cambria Math"/>
                          <a:cs typeface="NikoshBAN" pitchFamily="2" charset="0"/>
                        </a:rPr>
                        <m:t>=</m:t>
                      </m:r>
                      <m:r>
                        <m:rPr>
                          <m:sty m:val="p"/>
                        </m:rPr>
                        <a:rPr lang="en-US" sz="2400" b="0" i="0" smtClean="0">
                          <a:latin typeface="Cambria Math"/>
                          <a:cs typeface="NikoshBAN" pitchFamily="2" charset="0"/>
                        </a:rPr>
                        <m:t>M</m:t>
                      </m:r>
                      <m:sSup>
                        <m:sSupPr>
                          <m:ctrlPr>
                            <a:rPr lang="en-US" sz="2400" b="0" i="1" smtClean="0">
                              <a:latin typeface="Cambria Math" panose="02040503050406030204" pitchFamily="18" charset="0"/>
                              <a:cs typeface="NikoshBAN" pitchFamily="2" charset="0"/>
                            </a:rPr>
                          </m:ctrlPr>
                        </m:sSupPr>
                        <m:e>
                          <m:r>
                            <m:rPr>
                              <m:sty m:val="p"/>
                            </m:rPr>
                            <a:rPr lang="en-US" sz="2400" b="0" i="0" smtClean="0">
                              <a:latin typeface="Cambria Math"/>
                              <a:cs typeface="NikoshBAN" pitchFamily="2" charset="0"/>
                            </a:rPr>
                            <m:t>L</m:t>
                          </m:r>
                        </m:e>
                        <m:sup>
                          <m:r>
                            <a:rPr lang="en-US" sz="2400" b="0" i="0" smtClean="0">
                              <a:latin typeface="Cambria Math"/>
                              <a:cs typeface="NikoshBAN" pitchFamily="2" charset="0"/>
                            </a:rPr>
                            <m:t>2</m:t>
                          </m:r>
                        </m:sup>
                      </m:sSup>
                      <m:sSup>
                        <m:sSupPr>
                          <m:ctrlPr>
                            <a:rPr lang="en-US" sz="2400" b="0" i="1" smtClean="0">
                              <a:latin typeface="Cambria Math" panose="02040503050406030204" pitchFamily="18" charset="0"/>
                              <a:cs typeface="NikoshBAN" pitchFamily="2" charset="0"/>
                            </a:rPr>
                          </m:ctrlPr>
                        </m:sSupPr>
                        <m:e>
                          <m:r>
                            <m:rPr>
                              <m:sty m:val="p"/>
                            </m:rPr>
                            <a:rPr lang="en-US" sz="2400" b="0" i="0" smtClean="0">
                              <a:latin typeface="Cambria Math"/>
                              <a:cs typeface="NikoshBAN" pitchFamily="2" charset="0"/>
                            </a:rPr>
                            <m:t>T</m:t>
                          </m:r>
                        </m:e>
                        <m:sup>
                          <m:r>
                            <a:rPr lang="en-US" sz="2400" b="0" i="0" smtClean="0">
                              <a:latin typeface="Cambria Math"/>
                              <a:cs typeface="NikoshBAN" pitchFamily="2" charset="0"/>
                            </a:rPr>
                            <m:t>−</m:t>
                          </m:r>
                          <m:r>
                            <a:rPr lang="en-US" sz="2400" b="0" i="0" smtClean="0">
                              <a:latin typeface="Cambria Math"/>
                              <a:cs typeface="NikoshBAN" pitchFamily="2" charset="0"/>
                            </a:rPr>
                            <m:t>3</m:t>
                          </m:r>
                        </m:sup>
                      </m:sSup>
                    </m:oMath>
                  </m:oMathPara>
                </a14:m>
                <a:endParaRPr lang="en-US" sz="2400" dirty="0">
                  <a:latin typeface="Times New Roman" pitchFamily="18" charset="0"/>
                  <a:cs typeface="Times New Roman"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68626" y="5486400"/>
                <a:ext cx="7571491" cy="831061"/>
              </a:xfrm>
              <a:prstGeom prst="rect">
                <a:avLst/>
              </a:prstGeom>
              <a:blipFill rotWithShape="0">
                <a:blip r:embed="rId4"/>
                <a:stretch>
                  <a:fillRect/>
                </a:stretch>
              </a:blipFill>
              <a:ln w="19050">
                <a:solidFill>
                  <a:schemeClr val="tx1"/>
                </a:solidFill>
              </a:ln>
            </p:spPr>
            <p:txBody>
              <a:bodyPr/>
              <a:lstStyle/>
              <a:p>
                <a:r>
                  <a:rPr lang="en-AU">
                    <a:noFill/>
                  </a:rPr>
                  <a:t> </a:t>
                </a:r>
              </a:p>
            </p:txBody>
          </p:sp>
        </mc:Fallback>
      </mc:AlternateContent>
    </p:spTree>
    <p:extLst>
      <p:ext uri="{BB962C8B-B14F-4D97-AF65-F5344CB8AC3E}">
        <p14:creationId xmlns:p14="http://schemas.microsoft.com/office/powerpoint/2010/main" val="19007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6" presetClass="path" presetSubtype="0" accel="50000" decel="50000" fill="hold" grpId="1" nodeType="clickEffect">
                                  <p:stCondLst>
                                    <p:cond delay="0"/>
                                  </p:stCondLst>
                                  <p:childTnLst>
                                    <p:animMotion origin="layout" path="M 2.77556E-17 4.81481E-6 L 0.00069 -0.19838 " pathEditMode="relative" rAng="0" ptsTypes="AA">
                                      <p:cBhvr>
                                        <p:cTn id="23" dur="2000" fill="hold"/>
                                        <p:tgtEl>
                                          <p:spTgt spid="6"/>
                                        </p:tgtEl>
                                        <p:attrNameLst>
                                          <p:attrName>ppt_x</p:attrName>
                                          <p:attrName>ppt_y</p:attrName>
                                        </p:attrNameLst>
                                      </p:cBhvr>
                                      <p:rCtr x="35" y="-9931"/>
                                    </p:animMotion>
                                  </p:childTnLst>
                                </p:cTn>
                              </p:par>
                              <p:par>
                                <p:cTn id="24" presetID="49" presetClass="path" presetSubtype="0" accel="50000" decel="50000" fill="hold" grpId="1" nodeType="withEffect">
                                  <p:stCondLst>
                                    <p:cond delay="0"/>
                                  </p:stCondLst>
                                  <p:childTnLst>
                                    <p:animMotion origin="layout" path="M 3.88889E-6 4.81481E-6 L -0.00105 0.20162 " pathEditMode="relative" rAng="0" ptsTypes="AA">
                                      <p:cBhvr>
                                        <p:cTn id="25" dur="2000" fill="hold"/>
                                        <p:tgtEl>
                                          <p:spTgt spid="19"/>
                                        </p:tgtEl>
                                        <p:attrNameLst>
                                          <p:attrName>ppt_x</p:attrName>
                                          <p:attrName>ppt_y</p:attrName>
                                        </p:attrNameLst>
                                      </p:cBhvr>
                                      <p:rCtr x="-52" y="10069"/>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6" presetClass="path" presetSubtype="0" accel="50000" decel="50000" fill="hold" grpId="1" nodeType="clickEffect">
                                  <p:stCondLst>
                                    <p:cond delay="0"/>
                                  </p:stCondLst>
                                  <p:childTnLst>
                                    <p:animMotion origin="layout" path="M 1.38889E-6 4.81481E-6 L 0.00364 -0.19838 " pathEditMode="relative" rAng="0" ptsTypes="AA">
                                      <p:cBhvr>
                                        <p:cTn id="37" dur="2000" fill="hold"/>
                                        <p:tgtEl>
                                          <p:spTgt spid="11"/>
                                        </p:tgtEl>
                                        <p:attrNameLst>
                                          <p:attrName>ppt_x</p:attrName>
                                          <p:attrName>ppt_y</p:attrName>
                                        </p:attrNameLst>
                                      </p:cBhvr>
                                      <p:rCtr x="174" y="-9931"/>
                                    </p:animMotion>
                                  </p:childTnLst>
                                </p:cTn>
                              </p:par>
                              <p:par>
                                <p:cTn id="38" presetID="49" presetClass="path" presetSubtype="0" accel="50000" decel="50000" fill="hold" grpId="1" nodeType="withEffect">
                                  <p:stCondLst>
                                    <p:cond delay="0"/>
                                  </p:stCondLst>
                                  <p:childTnLst>
                                    <p:animMotion origin="layout" path="M 1.38889E-6 4.81481E-6 L -0.00469 0.20162 " pathEditMode="relative" rAng="0" ptsTypes="AA">
                                      <p:cBhvr>
                                        <p:cTn id="39" dur="2000" fill="hold"/>
                                        <p:tgtEl>
                                          <p:spTgt spid="12"/>
                                        </p:tgtEl>
                                        <p:attrNameLst>
                                          <p:attrName>ppt_x</p:attrName>
                                          <p:attrName>ppt_y</p:attrName>
                                        </p:attrNameLst>
                                      </p:cBhvr>
                                      <p:rCtr x="-243" y="10069"/>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6" presetClass="path" presetSubtype="0" accel="50000" decel="50000" fill="hold" grpId="1" nodeType="clickEffect">
                                  <p:stCondLst>
                                    <p:cond delay="0"/>
                                  </p:stCondLst>
                                  <p:childTnLst>
                                    <p:animMotion origin="layout" path="M -3.61111E-6 4.81481E-6 L 0.00486 -0.19838 " pathEditMode="relative" rAng="0" ptsTypes="AA">
                                      <p:cBhvr>
                                        <p:cTn id="51" dur="2000" fill="hold"/>
                                        <p:tgtEl>
                                          <p:spTgt spid="13"/>
                                        </p:tgtEl>
                                        <p:attrNameLst>
                                          <p:attrName>ppt_x</p:attrName>
                                          <p:attrName>ppt_y</p:attrName>
                                        </p:attrNameLst>
                                      </p:cBhvr>
                                      <p:rCtr x="243" y="-9931"/>
                                    </p:animMotion>
                                  </p:childTnLst>
                                </p:cTn>
                              </p:par>
                              <p:par>
                                <p:cTn id="52" presetID="49" presetClass="path" presetSubtype="0" accel="50000" decel="50000" fill="hold" grpId="1" nodeType="withEffect">
                                  <p:stCondLst>
                                    <p:cond delay="0"/>
                                  </p:stCondLst>
                                  <p:childTnLst>
                                    <p:animMotion origin="layout" path="M -3.61111E-6 4.81481E-6 L -0.00347 0.20162 " pathEditMode="relative" rAng="0" ptsTypes="AA">
                                      <p:cBhvr>
                                        <p:cTn id="53" dur="2000" fill="hold"/>
                                        <p:tgtEl>
                                          <p:spTgt spid="15"/>
                                        </p:tgtEl>
                                        <p:attrNameLst>
                                          <p:attrName>ppt_x</p:attrName>
                                          <p:attrName>ppt_y</p:attrName>
                                        </p:attrNameLst>
                                      </p:cBhvr>
                                      <p:rCtr x="-174" y="10069"/>
                                    </p:animMotion>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56" presetClass="path" presetSubtype="0" accel="50000" decel="50000" fill="hold" grpId="1" nodeType="clickEffect">
                                  <p:stCondLst>
                                    <p:cond delay="0"/>
                                  </p:stCondLst>
                                  <p:childTnLst>
                                    <p:animMotion origin="layout" path="M 5E-6 4.81481E-6 L 0.00608 -0.19838 " pathEditMode="relative" rAng="0" ptsTypes="AA">
                                      <p:cBhvr>
                                        <p:cTn id="65" dur="2000" fill="hold"/>
                                        <p:tgtEl>
                                          <p:spTgt spid="18"/>
                                        </p:tgtEl>
                                        <p:attrNameLst>
                                          <p:attrName>ppt_x</p:attrName>
                                          <p:attrName>ppt_y</p:attrName>
                                        </p:attrNameLst>
                                      </p:cBhvr>
                                      <p:rCtr x="295" y="-9931"/>
                                    </p:animMotion>
                                  </p:childTnLst>
                                </p:cTn>
                              </p:par>
                              <p:par>
                                <p:cTn id="66" presetID="49" presetClass="path" presetSubtype="0" accel="50000" decel="50000" fill="hold" grpId="1" nodeType="withEffect">
                                  <p:stCondLst>
                                    <p:cond delay="0"/>
                                  </p:stCondLst>
                                  <p:childTnLst>
                                    <p:animMotion origin="layout" path="M 5E-6 4.81481E-6 L -0.00225 0.20162 " pathEditMode="relative" rAng="0" ptsTypes="AA">
                                      <p:cBhvr>
                                        <p:cTn id="67" dur="2000" fill="hold"/>
                                        <p:tgtEl>
                                          <p:spTgt spid="14"/>
                                        </p:tgtEl>
                                        <p:attrNameLst>
                                          <p:attrName>ppt_x</p:attrName>
                                          <p:attrName>ppt_y</p:attrName>
                                        </p:attrNameLst>
                                      </p:cBhvr>
                                      <p:rCtr x="-122" y="10069"/>
                                    </p:animMotion>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56" presetClass="path" presetSubtype="0" accel="50000" decel="50000" fill="hold" grpId="1" nodeType="clickEffect">
                                  <p:stCondLst>
                                    <p:cond delay="0"/>
                                  </p:stCondLst>
                                  <p:childTnLst>
                                    <p:animMotion origin="layout" path="M 3.05556E-6 4.81481E-6 L 0.00486 -0.19838 " pathEditMode="relative" rAng="0" ptsTypes="AA">
                                      <p:cBhvr>
                                        <p:cTn id="79" dur="2000" fill="hold"/>
                                        <p:tgtEl>
                                          <p:spTgt spid="22"/>
                                        </p:tgtEl>
                                        <p:attrNameLst>
                                          <p:attrName>ppt_x</p:attrName>
                                          <p:attrName>ppt_y</p:attrName>
                                        </p:attrNameLst>
                                      </p:cBhvr>
                                      <p:rCtr x="243" y="-9931"/>
                                    </p:animMotion>
                                  </p:childTnLst>
                                </p:cTn>
                              </p:par>
                              <p:par>
                                <p:cTn id="80" presetID="49" presetClass="path" presetSubtype="0" accel="50000" decel="50000" fill="hold" grpId="1" nodeType="withEffect">
                                  <p:stCondLst>
                                    <p:cond delay="0"/>
                                  </p:stCondLst>
                                  <p:childTnLst>
                                    <p:animMotion origin="layout" path="M 3.05556E-6 4.81481E-6 L -0.00348 0.20162 " pathEditMode="relative" rAng="0" ptsTypes="AA">
                                      <p:cBhvr>
                                        <p:cTn id="81" dur="2000" fill="hold"/>
                                        <p:tgtEl>
                                          <p:spTgt spid="21"/>
                                        </p:tgtEl>
                                        <p:attrNameLst>
                                          <p:attrName>ppt_x</p:attrName>
                                          <p:attrName>ppt_y</p:attrName>
                                        </p:attrNameLst>
                                      </p:cBhvr>
                                      <p:rCtr x="-174" y="10069"/>
                                    </p:animMotion>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wipe(left)">
                                      <p:cBhvr>
                                        <p:cTn id="86" dur="10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left)">
                                      <p:cBhvr>
                                        <p:cTn id="9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9" grpId="0" animBg="1"/>
      <p:bldP spid="19" grpId="1" animBg="1"/>
      <p:bldP spid="3" grpId="0" animBg="1"/>
      <p:bldP spid="11" grpId="0" animBg="1"/>
      <p:bldP spid="11" grpId="1" animBg="1"/>
      <p:bldP spid="12" grpId="0" animBg="1"/>
      <p:bldP spid="12" grpId="1" animBg="1"/>
      <p:bldP spid="15" grpId="0" animBg="1"/>
      <p:bldP spid="15" grpId="1" animBg="1"/>
      <p:bldP spid="13" grpId="0" animBg="1"/>
      <p:bldP spid="13" grpId="1" animBg="1"/>
      <p:bldP spid="16" grpId="0" animBg="1"/>
      <p:bldP spid="20" grpId="0" animBg="1"/>
      <p:bldP spid="22" grpId="0" animBg="1"/>
      <p:bldP spid="22" grpId="1" animBg="1"/>
      <p:bldP spid="21" grpId="0" animBg="1"/>
      <p:bldP spid="21" grpId="1" animBg="1"/>
      <p:bldP spid="24" grpId="0" animBg="1"/>
      <p:bldP spid="14" grpId="0" animBg="1"/>
      <p:bldP spid="14" grpId="1" animBg="1"/>
      <p:bldP spid="18" grpId="0" animBg="1"/>
      <p:bldP spid="18" grpId="1" animBg="1"/>
      <p:bldP spid="17" grpId="0" animBg="1"/>
      <p:bldP spid="9"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24399" y="457200"/>
            <a:ext cx="3864429" cy="3108960"/>
          </a:xfrm>
          <a:prstGeom prst="rect">
            <a:avLst/>
          </a:prstGeom>
          <a:solidFill>
            <a:schemeClr val="accent5">
              <a:lumMod val="20000"/>
              <a:lumOff val="80000"/>
            </a:schemeClr>
          </a:solidFill>
          <a:ln w="19050">
            <a:solidFill>
              <a:schemeClr val="tx1"/>
            </a:solidFill>
          </a:ln>
        </p:spPr>
      </p:pic>
      <p:pic>
        <p:nvPicPr>
          <p:cNvPr id="23" name="Picture 2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09600" y="457200"/>
            <a:ext cx="3886200" cy="3108960"/>
          </a:xfrm>
          <a:prstGeom prst="rect">
            <a:avLst/>
          </a:prstGeom>
          <a:solidFill>
            <a:srgbClr val="FAE7FF"/>
          </a:solidFill>
          <a:ln w="19050">
            <a:solidFill>
              <a:schemeClr val="tx1"/>
            </a:solidFill>
          </a:ln>
        </p:spPr>
      </p:pic>
      <p:sp>
        <p:nvSpPr>
          <p:cNvPr id="24" name="TextBox 23"/>
          <p:cNvSpPr txBox="1"/>
          <p:nvPr/>
        </p:nvSpPr>
        <p:spPr>
          <a:xfrm>
            <a:off x="685799" y="523875"/>
            <a:ext cx="3733801" cy="461665"/>
          </a:xfrm>
          <a:prstGeom prst="rect">
            <a:avLst/>
          </a:prstGeom>
          <a:noFill/>
        </p:spPr>
        <p:txBody>
          <a:bodyPr wrap="square" rtlCol="0">
            <a:spAutoFit/>
          </a:bodyPr>
          <a:lstStyle/>
          <a:p>
            <a:pPr algn="ctr"/>
            <a:r>
              <a:rPr lang="bn-IN" sz="2400" dirty="0" smtClean="0">
                <a:latin typeface="NikoshBAN" pitchFamily="2" charset="0"/>
                <a:cs typeface="NikoshBAN" pitchFamily="2" charset="0"/>
              </a:rPr>
              <a:t>বিভব শক্তি </a:t>
            </a:r>
            <a:r>
              <a:rPr lang="en-US" sz="2400" dirty="0" smtClean="0">
                <a:latin typeface="Times New Roman"/>
                <a:cs typeface="Times New Roman"/>
              </a:rPr>
              <a:t>→</a:t>
            </a:r>
            <a:r>
              <a:rPr lang="bn-IN" sz="2400" dirty="0" smtClean="0">
                <a:latin typeface="Times New Roman"/>
                <a:cs typeface="Times New Roman"/>
              </a:rPr>
              <a:t> </a:t>
            </a:r>
            <a:r>
              <a:rPr lang="bn-IN" sz="2400" dirty="0" smtClean="0">
                <a:latin typeface="NikoshBAN" pitchFamily="2" charset="0"/>
                <a:cs typeface="NikoshBAN" pitchFamily="2" charset="0"/>
              </a:rPr>
              <a:t>গতি শক্তি</a:t>
            </a:r>
            <a:r>
              <a:rPr lang="bn-IN" sz="2400" dirty="0" smtClean="0">
                <a:latin typeface="Times New Roman"/>
                <a:cs typeface="Times New Roman"/>
              </a:rPr>
              <a:t> </a:t>
            </a:r>
            <a:endParaRPr lang="en-US" sz="2400" dirty="0">
              <a:latin typeface="NikoshBAN" pitchFamily="2" charset="0"/>
              <a:cs typeface="NikoshBAN" pitchFamily="2" charset="0"/>
            </a:endParaRPr>
          </a:p>
        </p:txBody>
      </p:sp>
      <p:sp>
        <p:nvSpPr>
          <p:cNvPr id="25" name="TextBox 24"/>
          <p:cNvSpPr txBox="1"/>
          <p:nvPr/>
        </p:nvSpPr>
        <p:spPr>
          <a:xfrm>
            <a:off x="4800600" y="528935"/>
            <a:ext cx="1680268"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200</a:t>
            </a:r>
            <a:r>
              <a:rPr lang="bn-IN" sz="2400" dirty="0" smtClean="0">
                <a:latin typeface="NikoshBAN" pitchFamily="2" charset="0"/>
                <a:cs typeface="NikoshBAN" pitchFamily="2" charset="0"/>
              </a:rPr>
              <a:t> মেগাওয়াট</a:t>
            </a:r>
            <a:endParaRPr lang="en-US" sz="2400" dirty="0">
              <a:latin typeface="Times New Roman" pitchFamily="18" charset="0"/>
              <a:cs typeface="Times New Roman" pitchFamily="18" charset="0"/>
            </a:endParaRPr>
          </a:p>
        </p:txBody>
      </p:sp>
      <p:sp>
        <p:nvSpPr>
          <p:cNvPr id="27" name="TextBox 26"/>
          <p:cNvSpPr txBox="1"/>
          <p:nvPr/>
        </p:nvSpPr>
        <p:spPr>
          <a:xfrm>
            <a:off x="4572000" y="4338935"/>
            <a:ext cx="4016828" cy="461665"/>
          </a:xfrm>
          <a:prstGeom prst="rect">
            <a:avLst/>
          </a:prstGeom>
          <a:solidFill>
            <a:srgbClr val="CCFFCC"/>
          </a:solidFill>
          <a:ln w="19050">
            <a:solidFill>
              <a:schemeClr val="tx1"/>
            </a:solidFill>
          </a:ln>
        </p:spPr>
        <p:txBody>
          <a:bodyPr wrap="square" rtlCol="0">
            <a:spAutoFit/>
          </a:bodyPr>
          <a:lstStyle/>
          <a:p>
            <a:pPr algn="ctr"/>
            <a:r>
              <a:rPr lang="bn-IN" sz="2400" dirty="0" smtClean="0">
                <a:latin typeface="NikoshBAN" pitchFamily="2" charset="0"/>
                <a:cs typeface="NikoshBAN" pitchFamily="2" charset="0"/>
              </a:rPr>
              <a:t>ক্ষমতার বড় একক=কিলোওয়াট=</a:t>
            </a:r>
            <a:r>
              <a:rPr lang="en-US" sz="2000" dirty="0" smtClean="0">
                <a:latin typeface="Times New Roman" pitchFamily="18" charset="0"/>
                <a:cs typeface="Times New Roman" pitchFamily="18" charset="0"/>
              </a:rPr>
              <a:t>KW</a:t>
            </a:r>
            <a:endParaRPr lang="en-US" sz="2000" dirty="0">
              <a:latin typeface="NikoshBAN" pitchFamily="2" charset="0"/>
              <a:cs typeface="NikoshBAN" pitchFamily="2" charset="0"/>
            </a:endParaRP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9598" y="3729335"/>
            <a:ext cx="3886199" cy="2677023"/>
          </a:xfrm>
          <a:prstGeom prst="rect">
            <a:avLst/>
          </a:prstGeom>
        </p:spPr>
      </p:pic>
      <p:sp>
        <p:nvSpPr>
          <p:cNvPr id="26" name="TextBox 25"/>
          <p:cNvSpPr txBox="1"/>
          <p:nvPr/>
        </p:nvSpPr>
        <p:spPr>
          <a:xfrm>
            <a:off x="4572000" y="3729335"/>
            <a:ext cx="4016828" cy="461665"/>
          </a:xfrm>
          <a:prstGeom prst="rect">
            <a:avLst/>
          </a:prstGeom>
          <a:solidFill>
            <a:srgbClr val="CCFFCC"/>
          </a:solidFill>
          <a:ln w="19050">
            <a:solidFill>
              <a:schemeClr val="tx1"/>
            </a:solidFill>
          </a:ln>
        </p:spPr>
        <p:txBody>
          <a:bodyPr wrap="square" rtlCol="0">
            <a:spAutoFit/>
          </a:bodyPr>
          <a:lstStyle/>
          <a:p>
            <a:pPr algn="ctr"/>
            <a:r>
              <a:rPr lang="bn-IN" sz="2400" dirty="0" smtClean="0">
                <a:latin typeface="NikoshBAN" pitchFamily="2" charset="0"/>
                <a:cs typeface="NikoshBAN" pitchFamily="2" charset="0"/>
              </a:rPr>
              <a:t>ক্ষমতার একক =জুল/সেকেন্ড</a:t>
            </a:r>
            <a:r>
              <a:rPr lang="bn-IN" sz="2400" b="1" dirty="0" smtClean="0">
                <a:latin typeface="Times New Roman"/>
                <a:cs typeface="Times New Roman"/>
              </a:rPr>
              <a:t>=</a:t>
            </a:r>
            <a:r>
              <a:rPr lang="bn-IN" sz="2400" dirty="0" smtClean="0">
                <a:latin typeface="NikoshBAN" pitchFamily="2" charset="0"/>
                <a:cs typeface="NikoshBAN" pitchFamily="2" charset="0"/>
              </a:rPr>
              <a:t>ওয়াট=</a:t>
            </a:r>
            <a:r>
              <a:rPr lang="en-US" sz="2000" dirty="0" smtClean="0">
                <a:latin typeface="Times New Roman" pitchFamily="18" charset="0"/>
                <a:cs typeface="Times New Roman" pitchFamily="18" charset="0"/>
              </a:rPr>
              <a:t>W</a:t>
            </a:r>
            <a:endParaRPr lang="en-US" sz="2400" dirty="0">
              <a:latin typeface="NikoshBAN" pitchFamily="2" charset="0"/>
              <a:cs typeface="NikoshBAN" pitchFamily="2" charset="0"/>
            </a:endParaRPr>
          </a:p>
        </p:txBody>
      </p:sp>
      <p:sp>
        <p:nvSpPr>
          <p:cNvPr id="29" name="TextBox 28"/>
          <p:cNvSpPr txBox="1"/>
          <p:nvPr/>
        </p:nvSpPr>
        <p:spPr>
          <a:xfrm>
            <a:off x="4572187" y="4948535"/>
            <a:ext cx="4016828" cy="461665"/>
          </a:xfrm>
          <a:prstGeom prst="rect">
            <a:avLst/>
          </a:prstGeom>
          <a:solidFill>
            <a:srgbClr val="CCFFCC"/>
          </a:solidFill>
          <a:ln w="19050">
            <a:solidFill>
              <a:schemeClr val="tx1"/>
            </a:solidFill>
          </a:ln>
        </p:spPr>
        <p:txBody>
          <a:bodyPr wrap="square" rtlCol="0">
            <a:spAutoFit/>
          </a:bodyPr>
          <a:lstStyle/>
          <a:p>
            <a:pPr algn="ctr"/>
            <a:r>
              <a:rPr lang="bn-IN" sz="2400" dirty="0" smtClean="0">
                <a:latin typeface="NikoshBAN" pitchFamily="2" charset="0"/>
                <a:cs typeface="NikoshBAN" pitchFamily="2" charset="0"/>
              </a:rPr>
              <a:t>ক্ষমতার  একক=অশ্বক্ষমতা</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a:t>
            </a:r>
            <a:r>
              <a:rPr lang="en-US" sz="2400" dirty="0" smtClean="0">
                <a:latin typeface="NikoshBAN" pitchFamily="2" charset="0"/>
                <a:cs typeface="NikoshBAN" pitchFamily="2" charset="0"/>
              </a:rPr>
              <a:t> </a:t>
            </a:r>
            <a:r>
              <a:rPr lang="en-US" sz="2000" dirty="0" smtClean="0">
                <a:latin typeface="Times New Roman" pitchFamily="18" charset="0"/>
                <a:cs typeface="Times New Roman" pitchFamily="18" charset="0"/>
              </a:rPr>
              <a:t>HP</a:t>
            </a:r>
            <a:r>
              <a:rPr lang="bn-IN" sz="2000" dirty="0" smtClean="0">
                <a:latin typeface="Times New Roman" pitchFamily="18" charset="0"/>
                <a:cs typeface="NikoshBAN" pitchFamily="2" charset="0"/>
              </a:rPr>
              <a:t> </a:t>
            </a:r>
            <a:endParaRPr lang="en-US" sz="2000" dirty="0">
              <a:latin typeface="NikoshBAN" pitchFamily="2" charset="0"/>
              <a:cs typeface="NikoshBAN" pitchFamily="2" charset="0"/>
            </a:endParaRPr>
          </a:p>
        </p:txBody>
      </p:sp>
      <p:sp>
        <p:nvSpPr>
          <p:cNvPr id="32" name="TextBox 31"/>
          <p:cNvSpPr txBox="1"/>
          <p:nvPr/>
        </p:nvSpPr>
        <p:spPr>
          <a:xfrm>
            <a:off x="4582886" y="5569803"/>
            <a:ext cx="4016828" cy="830997"/>
          </a:xfrm>
          <a:prstGeom prst="rect">
            <a:avLst/>
          </a:prstGeom>
          <a:solidFill>
            <a:srgbClr val="FAE7FF"/>
          </a:solidFill>
          <a:ln w="19050">
            <a:solidFill>
              <a:schemeClr val="tx1"/>
            </a:solidFill>
          </a:ln>
        </p:spPr>
        <p:txBody>
          <a:bodyPr wrap="square" rtlCol="0">
            <a:spAutoFit/>
          </a:bodyPr>
          <a:lstStyle/>
          <a:p>
            <a:pPr algn="ctr"/>
            <a:r>
              <a:rPr lang="bn-IN" sz="2400" dirty="0" smtClean="0">
                <a:latin typeface="NikoshBAN" pitchFamily="2" charset="0"/>
                <a:cs typeface="NikoshBAN" pitchFamily="2" charset="0"/>
              </a:rPr>
              <a:t>এক সেকেন্ডে এক জুল কাজ করা বা শক্তি</a:t>
            </a:r>
          </a:p>
          <a:p>
            <a:pPr algn="ctr"/>
            <a:r>
              <a:rPr lang="bn-IN" sz="2400" dirty="0" smtClean="0">
                <a:latin typeface="NikoshBAN" pitchFamily="2" charset="0"/>
                <a:cs typeface="NikoshBAN" pitchFamily="2" charset="0"/>
              </a:rPr>
              <a:t>রুপান্তরের হারকে এক ওয়াট বলে।</a:t>
            </a:r>
            <a:r>
              <a:rPr lang="bn-IN" sz="2000" dirty="0" smtClean="0">
                <a:latin typeface="Times New Roman" pitchFamily="18" charset="0"/>
                <a:cs typeface="NikoshBAN" pitchFamily="2" charset="0"/>
              </a:rPr>
              <a:t> </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156277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1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outVertical)">
                                      <p:cBhvr>
                                        <p:cTn id="31" dur="10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1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1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10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2">
                                            <p:bg/>
                                          </p:spTgt>
                                        </p:tgtEl>
                                        <p:attrNameLst>
                                          <p:attrName>style.visibility</p:attrName>
                                        </p:attrNameLst>
                                      </p:cBhvr>
                                      <p:to>
                                        <p:strVal val="visible"/>
                                      </p:to>
                                    </p:set>
                                    <p:animEffect transition="in" filter="wipe(left)">
                                      <p:cBhvr>
                                        <p:cTn id="51" dur="1000"/>
                                        <p:tgtEl>
                                          <p:spTgt spid="32">
                                            <p:bg/>
                                          </p:spTgt>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32">
                                            <p:txEl>
                                              <p:pRg st="0" end="0"/>
                                            </p:txEl>
                                          </p:spTgt>
                                        </p:tgtEl>
                                        <p:attrNameLst>
                                          <p:attrName>style.visibility</p:attrName>
                                        </p:attrNameLst>
                                      </p:cBhvr>
                                      <p:to>
                                        <p:strVal val="visible"/>
                                      </p:to>
                                    </p:set>
                                    <p:animEffect transition="in" filter="wipe(left)">
                                      <p:cBhvr>
                                        <p:cTn id="55" dur="1000"/>
                                        <p:tgtEl>
                                          <p:spTgt spid="32">
                                            <p:txEl>
                                              <p:pRg st="0" end="0"/>
                                            </p:txEl>
                                          </p:spTgt>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32">
                                            <p:txEl>
                                              <p:pRg st="1" end="1"/>
                                            </p:txEl>
                                          </p:spTgt>
                                        </p:tgtEl>
                                        <p:attrNameLst>
                                          <p:attrName>style.visibility</p:attrName>
                                        </p:attrNameLst>
                                      </p:cBhvr>
                                      <p:to>
                                        <p:strVal val="visible"/>
                                      </p:to>
                                    </p:set>
                                    <p:animEffect transition="in" filter="wipe(left)">
                                      <p:cBhvr>
                                        <p:cTn id="59" dur="10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animBg="1"/>
      <p:bldP spid="26" grpId="0" animBg="1"/>
      <p:bldP spid="29" grpId="0" animBg="1"/>
      <p:bldP spid="3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1553"/>
          <a:stretch/>
        </p:blipFill>
        <p:spPr>
          <a:xfrm>
            <a:off x="1466413" y="609600"/>
            <a:ext cx="6153587" cy="43467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3557" y="619126"/>
            <a:ext cx="6134298" cy="4333875"/>
          </a:xfrm>
          <a:prstGeom prst="rect">
            <a:avLst/>
          </a:prstGeom>
        </p:spPr>
      </p:pic>
      <p:sp>
        <p:nvSpPr>
          <p:cNvPr id="4" name="TextBox 3"/>
          <p:cNvSpPr txBox="1"/>
          <p:nvPr/>
        </p:nvSpPr>
        <p:spPr>
          <a:xfrm>
            <a:off x="914400" y="5029200"/>
            <a:ext cx="7467600" cy="1077218"/>
          </a:xfrm>
          <a:prstGeom prst="rect">
            <a:avLst/>
          </a:prstGeom>
          <a:solidFill>
            <a:srgbClr val="CCFFCC"/>
          </a:solidFill>
          <a:ln w="19050">
            <a:solidFill>
              <a:schemeClr val="tx1"/>
            </a:solidFill>
          </a:ln>
        </p:spPr>
        <p:txBody>
          <a:bodyPr wrap="square" rtlCol="0">
            <a:spAutoFit/>
          </a:bodyPr>
          <a:lstStyle/>
          <a:p>
            <a:pPr algn="ctr"/>
            <a:r>
              <a:rPr lang="en-US" sz="3200" dirty="0" smtClean="0">
                <a:latin typeface="Times New Roman" pitchFamily="18" charset="0"/>
                <a:cs typeface="Times New Roman" pitchFamily="18" charset="0"/>
              </a:rPr>
              <a:t>70kg</a:t>
            </a:r>
            <a:r>
              <a:rPr lang="bn-IN" sz="3200" dirty="0" smtClean="0">
                <a:latin typeface="NikoshBAN" pitchFamily="2" charset="0"/>
                <a:cs typeface="NikoshBAN" pitchFamily="2" charset="0"/>
              </a:rPr>
              <a:t>ভরের একজন ব্যক্তি প্রতিটি </a:t>
            </a:r>
            <a:r>
              <a:rPr lang="en-US" sz="3200" dirty="0" smtClean="0">
                <a:latin typeface="Times New Roman" pitchFamily="18" charset="0"/>
                <a:cs typeface="Times New Roman" pitchFamily="18" charset="0"/>
              </a:rPr>
              <a:t>25cm</a:t>
            </a:r>
            <a:r>
              <a:rPr lang="bn-IN" sz="3200" dirty="0" smtClean="0">
                <a:latin typeface="NikoshBAN" pitchFamily="2" charset="0"/>
                <a:cs typeface="NikoshBAN" pitchFamily="2" charset="0"/>
              </a:rPr>
              <a:t> উঁচু </a:t>
            </a:r>
            <a:r>
              <a:rPr lang="en-US" sz="3200" dirty="0" smtClean="0">
                <a:latin typeface="Times New Roman" pitchFamily="18" charset="0"/>
                <a:cs typeface="Times New Roman" pitchFamily="18" charset="0"/>
              </a:rPr>
              <a:t>30</a:t>
            </a:r>
            <a:r>
              <a:rPr lang="bn-IN" sz="3200" dirty="0" smtClean="0">
                <a:latin typeface="NikoshBAN" pitchFamily="2" charset="0"/>
                <a:cs typeface="NikoshBAN" pitchFamily="2" charset="0"/>
              </a:rPr>
              <a:t>টি সিঁড়ি</a:t>
            </a:r>
          </a:p>
          <a:p>
            <a:pPr algn="ctr"/>
            <a:r>
              <a:rPr lang="en-US" sz="3200" dirty="0" smtClean="0">
                <a:latin typeface="Times New Roman" pitchFamily="18" charset="0"/>
                <a:cs typeface="Times New Roman" pitchFamily="18" charset="0"/>
              </a:rPr>
              <a:t>15 s </a:t>
            </a:r>
            <a:r>
              <a:rPr lang="bn-IN" sz="3200" dirty="0" smtClean="0">
                <a:latin typeface="NikoshBAN" pitchFamily="2" charset="0"/>
                <a:cs typeface="NikoshBAN" pitchFamily="2" charset="0"/>
              </a:rPr>
              <a:t>এ উঠতে পারে।তার ক্ষমতা কত? ( </a:t>
            </a:r>
            <a:r>
              <a:rPr lang="en-US" sz="3200" dirty="0" smtClean="0">
                <a:latin typeface="Times New Roman" pitchFamily="18" charset="0"/>
                <a:cs typeface="Times New Roman" pitchFamily="18" charset="0"/>
              </a:rPr>
              <a:t>g = 9.8ms</a:t>
            </a:r>
            <a:r>
              <a:rPr lang="en-US" sz="3200" baseline="30000" dirty="0" smtClean="0">
                <a:latin typeface="Times New Roman"/>
                <a:cs typeface="Times New Roman"/>
              </a:rPr>
              <a:t>−2</a:t>
            </a:r>
            <a:r>
              <a:rPr lang="en-US" sz="3200" dirty="0" smtClean="0">
                <a:latin typeface="Times New Roman"/>
                <a:cs typeface="Times New Roman"/>
              </a:rPr>
              <a:t> )</a:t>
            </a:r>
            <a:r>
              <a:rPr lang="bn-IN"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85736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left)">
                                      <p:cBhvr>
                                        <p:cTn id="17" dur="1000"/>
                                        <p:tgtEl>
                                          <p:spTgt spid="4">
                                            <p:bg/>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1000"/>
                                        <p:tgtEl>
                                          <p:spTgt spid="4">
                                            <p:txEl>
                                              <p:pRg st="0" end="0"/>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33400"/>
            <a:ext cx="7848600" cy="646331"/>
          </a:xfrm>
          <a:prstGeom prst="rect">
            <a:avLst/>
          </a:prstGeom>
          <a:solidFill>
            <a:srgbClr val="FAE7FF"/>
          </a:solidFill>
          <a:ln w="19050">
            <a:solidFill>
              <a:schemeClr val="tx1"/>
            </a:solidFill>
          </a:ln>
        </p:spPr>
        <p:txBody>
          <a:bodyPr wrap="square" rtlCol="0">
            <a:spAutoFit/>
          </a:bodyPr>
          <a:lstStyle/>
          <a:p>
            <a:pPr algn="ctr"/>
            <a:r>
              <a:rPr lang="bn-IN" sz="3600" dirty="0" smtClean="0">
                <a:latin typeface="NikoshBAN" pitchFamily="2" charset="0"/>
                <a:cs typeface="NikoshBAN" pitchFamily="2" charset="0"/>
              </a:rPr>
              <a:t>দলীয় কাজ</a:t>
            </a:r>
            <a:endParaRPr lang="en-US" sz="3600" dirty="0">
              <a:latin typeface="NikoshBAN" pitchFamily="2" charset="0"/>
              <a:cs typeface="NikoshBAN" pitchFamily="2" charset="0"/>
            </a:endParaRPr>
          </a:p>
        </p:txBody>
      </p:sp>
      <p:pic>
        <p:nvPicPr>
          <p:cNvPr id="6" name="Picture 5"/>
          <p:cNvPicPr>
            <a:picLocks noChangeAspect="1"/>
          </p:cNvPicPr>
          <p:nvPr/>
        </p:nvPicPr>
        <p:blipFill>
          <a:blip r:embed="rId3">
            <a:clrChange>
              <a:clrFrom>
                <a:srgbClr val="FEFFFC"/>
              </a:clrFrom>
              <a:clrTo>
                <a:srgbClr val="FEFFFC">
                  <a:alpha val="0"/>
                </a:srgbClr>
              </a:clrTo>
            </a:clrChange>
            <a:extLst>
              <a:ext uri="{28A0092B-C50C-407E-A947-70E740481C1C}">
                <a14:useLocalDpi xmlns:a14="http://schemas.microsoft.com/office/drawing/2010/main" val="0"/>
              </a:ext>
            </a:extLst>
          </a:blip>
          <a:stretch>
            <a:fillRect/>
          </a:stretch>
        </p:blipFill>
        <p:spPr>
          <a:xfrm>
            <a:off x="609600" y="1295400"/>
            <a:ext cx="7848600" cy="3962400"/>
          </a:xfrm>
          <a:prstGeom prst="rect">
            <a:avLst/>
          </a:prstGeom>
          <a:solidFill>
            <a:schemeClr val="accent5">
              <a:lumMod val="20000"/>
              <a:lumOff val="80000"/>
            </a:schemeClr>
          </a:solidFill>
          <a:ln w="19050">
            <a:solidFill>
              <a:schemeClr val="tx1"/>
            </a:solidFill>
          </a:ln>
        </p:spPr>
      </p:pic>
      <p:sp>
        <p:nvSpPr>
          <p:cNvPr id="8" name="TextBox 7"/>
          <p:cNvSpPr txBox="1"/>
          <p:nvPr/>
        </p:nvSpPr>
        <p:spPr>
          <a:xfrm>
            <a:off x="609600" y="5384512"/>
            <a:ext cx="7848600" cy="954107"/>
          </a:xfrm>
          <a:prstGeom prst="rect">
            <a:avLst/>
          </a:prstGeom>
          <a:solidFill>
            <a:srgbClr val="CCFFCC"/>
          </a:soli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পাম্পটি দ্বারা </a:t>
            </a:r>
            <a:r>
              <a:rPr lang="en-US" sz="2800" dirty="0" smtClean="0">
                <a:latin typeface="Times New Roman" pitchFamily="18" charset="0"/>
                <a:cs typeface="Times New Roman" pitchFamily="18" charset="0"/>
              </a:rPr>
              <a:t>25</a:t>
            </a:r>
            <a:r>
              <a:rPr lang="bn-IN" sz="2800" dirty="0" smtClean="0">
                <a:latin typeface="NikoshBAN" pitchFamily="2" charset="0"/>
                <a:cs typeface="NikoshBAN" pitchFamily="2" charset="0"/>
              </a:rPr>
              <a:t> মিটার গভীর কূয়া থেকে পানি তুলতে </a:t>
            </a:r>
          </a:p>
          <a:p>
            <a:pPr algn="ctr"/>
            <a:r>
              <a:rPr lang="bn-IN" sz="2800" dirty="0" smtClean="0">
                <a:latin typeface="NikoshBAN" pitchFamily="2" charset="0"/>
                <a:cs typeface="NikoshBAN" pitchFamily="2" charset="0"/>
              </a:rPr>
              <a:t>কী ব্যবস্থা নিতে হবে – যুক্তিসহ বিশ্লেষণ কর।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9566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wipe(left)">
                                      <p:cBhvr>
                                        <p:cTn id="17" dur="1000"/>
                                        <p:tgtEl>
                                          <p:spTgt spid="8">
                                            <p:bg/>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1000"/>
                                        <p:tgtEl>
                                          <p:spTgt spid="8">
                                            <p:txEl>
                                              <p:pRg st="0" end="0"/>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left)">
                                      <p:cBhvr>
                                        <p:cTn id="25"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32" y="685800"/>
            <a:ext cx="7894368" cy="646331"/>
          </a:xfrm>
          <a:prstGeom prst="rect">
            <a:avLst/>
          </a:prstGeom>
          <a:solidFill>
            <a:srgbClr val="CCFF99"/>
          </a:solidFill>
          <a:ln w="19050">
            <a:solidFill>
              <a:schemeClr val="tx1"/>
            </a:solidFill>
          </a:ln>
        </p:spPr>
        <p:txBody>
          <a:bodyPr wrap="square" rtlCol="0">
            <a:spAutoFit/>
          </a:bodyPr>
          <a:lstStyle/>
          <a:p>
            <a:pPr algn="ctr"/>
            <a:r>
              <a:rPr lang="bn-IN" sz="3600" dirty="0" smtClean="0">
                <a:latin typeface="NikoshBAN" pitchFamily="2" charset="0"/>
                <a:cs typeface="NikoshBAN" pitchFamily="2" charset="0"/>
              </a:rPr>
              <a:t>মূল্যায়ন</a:t>
            </a:r>
            <a:endParaRPr lang="en-US" sz="3600" dirty="0">
              <a:latin typeface="NikoshBAN" pitchFamily="2" charset="0"/>
              <a:cs typeface="NikoshBAN" pitchFamily="2" charset="0"/>
            </a:endParaRPr>
          </a:p>
        </p:txBody>
      </p:sp>
      <p:sp>
        <p:nvSpPr>
          <p:cNvPr id="3" name="TextBox 2"/>
          <p:cNvSpPr txBox="1"/>
          <p:nvPr/>
        </p:nvSpPr>
        <p:spPr>
          <a:xfrm>
            <a:off x="640032" y="1686580"/>
            <a:ext cx="5684568" cy="523220"/>
          </a:xfrm>
          <a:prstGeom prst="rect">
            <a:avLst/>
          </a:prstGeom>
          <a:solidFill>
            <a:srgbClr val="FAE7FF"/>
          </a:solidFill>
          <a:ln>
            <a:solidFill>
              <a:schemeClr val="tx1"/>
            </a:solidFill>
          </a:ln>
        </p:spPr>
        <p:txBody>
          <a:bodyPr wrap="square" rtlCol="0">
            <a:spAutoFit/>
          </a:bodyPr>
          <a:lstStyle/>
          <a:p>
            <a:r>
              <a:rPr lang="bn-IN" sz="2800" dirty="0" smtClean="0">
                <a:latin typeface="NikoshBAN" pitchFamily="2" charset="0"/>
                <a:cs typeface="NikoshBAN" pitchFamily="2" charset="0"/>
              </a:rPr>
              <a:t>১।সিদ্ধান্ত গ্রহন ও বাস্তবায়নের সাথে কী সম্পর্কিত? </a:t>
            </a:r>
            <a:endParaRPr lang="en-US" sz="2800" dirty="0">
              <a:latin typeface="NikoshBAN" pitchFamily="2" charset="0"/>
              <a:cs typeface="NikoshBAN" pitchFamily="2" charset="0"/>
            </a:endParaRPr>
          </a:p>
        </p:txBody>
      </p:sp>
      <p:sp>
        <p:nvSpPr>
          <p:cNvPr id="4" name="TextBox 3"/>
          <p:cNvSpPr txBox="1"/>
          <p:nvPr/>
        </p:nvSpPr>
        <p:spPr>
          <a:xfrm>
            <a:off x="6324600" y="1686580"/>
            <a:ext cx="2209800" cy="523220"/>
          </a:xfrm>
          <a:prstGeom prst="rect">
            <a:avLst/>
          </a:prstGeom>
          <a:solidFill>
            <a:srgbClr val="FAE7FF"/>
          </a:solidFill>
          <a:ln>
            <a:solidFill>
              <a:schemeClr val="tx1"/>
            </a:solidFill>
          </a:ln>
        </p:spPr>
        <p:txBody>
          <a:bodyPr wrap="square" rtlCol="0">
            <a:spAutoFit/>
          </a:bodyPr>
          <a:lstStyle/>
          <a:p>
            <a:r>
              <a:rPr lang="bn-IN" sz="2800" dirty="0" smtClean="0">
                <a:latin typeface="NikoshBAN" pitchFamily="2" charset="0"/>
                <a:cs typeface="NikoshBAN" pitchFamily="2" charset="0"/>
              </a:rPr>
              <a:t>১। ক্ষমতা </a:t>
            </a:r>
            <a:endParaRPr lang="en-US" sz="2800" dirty="0">
              <a:latin typeface="NikoshBAN" pitchFamily="2" charset="0"/>
              <a:cs typeface="NikoshBAN" pitchFamily="2" charset="0"/>
            </a:endParaRPr>
          </a:p>
        </p:txBody>
      </p:sp>
      <p:sp>
        <p:nvSpPr>
          <p:cNvPr id="5" name="TextBox 4"/>
          <p:cNvSpPr txBox="1"/>
          <p:nvPr/>
        </p:nvSpPr>
        <p:spPr>
          <a:xfrm>
            <a:off x="561842" y="2426970"/>
            <a:ext cx="5666934" cy="523220"/>
          </a:xfrm>
          <a:prstGeom prst="rect">
            <a:avLst/>
          </a:prstGeom>
          <a:solidFill>
            <a:srgbClr val="CCFFCC"/>
          </a:solidFill>
          <a:ln>
            <a:solidFill>
              <a:schemeClr val="tx1"/>
            </a:solidFill>
          </a:ln>
        </p:spPr>
        <p:txBody>
          <a:bodyPr wrap="square" rtlCol="0">
            <a:spAutoFit/>
          </a:bodyPr>
          <a:lstStyle/>
          <a:p>
            <a:r>
              <a:rPr lang="bn-IN" sz="2800" dirty="0">
                <a:latin typeface="NikoshBAN" pitchFamily="2" charset="0"/>
                <a:cs typeface="NikoshBAN" pitchFamily="2" charset="0"/>
              </a:rPr>
              <a:t>২</a:t>
            </a:r>
            <a:r>
              <a:rPr lang="bn-IN" sz="2800" dirty="0" smtClean="0">
                <a:latin typeface="NikoshBAN" pitchFamily="2" charset="0"/>
                <a:cs typeface="NikoshBAN" pitchFamily="2" charset="0"/>
              </a:rPr>
              <a:t>। শক্তি  রূপান্তরের হারকে কী বলে ? </a:t>
            </a:r>
            <a:endParaRPr lang="en-US" sz="2800" dirty="0">
              <a:latin typeface="NikoshBAN" pitchFamily="2" charset="0"/>
              <a:cs typeface="NikoshBAN" pitchFamily="2" charset="0"/>
            </a:endParaRPr>
          </a:p>
        </p:txBody>
      </p:sp>
      <p:sp>
        <p:nvSpPr>
          <p:cNvPr id="6" name="TextBox 5"/>
          <p:cNvSpPr txBox="1"/>
          <p:nvPr/>
        </p:nvSpPr>
        <p:spPr>
          <a:xfrm>
            <a:off x="6160770" y="2426970"/>
            <a:ext cx="2402696" cy="523220"/>
          </a:xfrm>
          <a:prstGeom prst="rect">
            <a:avLst/>
          </a:prstGeom>
          <a:solidFill>
            <a:srgbClr val="CCFFCC"/>
          </a:solidFill>
          <a:ln>
            <a:solidFill>
              <a:schemeClr val="tx1"/>
            </a:solidFill>
          </a:ln>
        </p:spPr>
        <p:txBody>
          <a:bodyPr wrap="square" rtlCol="0">
            <a:spAutoFit/>
          </a:bodyPr>
          <a:lstStyle/>
          <a:p>
            <a:r>
              <a:rPr lang="bn-IN" sz="2800" dirty="0" smtClean="0">
                <a:latin typeface="NikoshBAN" pitchFamily="2" charset="0"/>
                <a:cs typeface="NikoshBAN" pitchFamily="2" charset="0"/>
              </a:rPr>
              <a:t>২। ক্ষমতা </a:t>
            </a:r>
            <a:endParaRPr lang="en-US" sz="2800" dirty="0">
              <a:latin typeface="NikoshBAN" pitchFamily="2" charset="0"/>
              <a:cs typeface="NikoshBAN" pitchFamily="2" charset="0"/>
            </a:endParaRPr>
          </a:p>
        </p:txBody>
      </p:sp>
      <p:sp>
        <p:nvSpPr>
          <p:cNvPr id="7" name="TextBox 6"/>
          <p:cNvSpPr txBox="1"/>
          <p:nvPr/>
        </p:nvSpPr>
        <p:spPr>
          <a:xfrm>
            <a:off x="561841" y="3200400"/>
            <a:ext cx="5666936" cy="523220"/>
          </a:xfrm>
          <a:prstGeom prst="rect">
            <a:avLst/>
          </a:prstGeom>
          <a:solidFill>
            <a:srgbClr val="FAE7FF"/>
          </a:solidFill>
          <a:ln>
            <a:solidFill>
              <a:schemeClr val="tx1"/>
            </a:solidFill>
          </a:ln>
        </p:spPr>
        <p:txBody>
          <a:bodyPr wrap="square" rtlCol="0">
            <a:spAutoFit/>
          </a:bodyPr>
          <a:lstStyle/>
          <a:p>
            <a:r>
              <a:rPr lang="bn-IN" sz="2800" dirty="0" smtClean="0">
                <a:latin typeface="NikoshBAN" pitchFamily="2" charset="0"/>
                <a:cs typeface="NikoshBAN" pitchFamily="2" charset="0"/>
              </a:rPr>
              <a:t>৩। ক্ষমতার একক কী ? </a:t>
            </a:r>
            <a:endParaRPr lang="en-US" sz="2800" dirty="0">
              <a:latin typeface="NikoshBAN" pitchFamily="2" charset="0"/>
              <a:cs typeface="NikoshBAN" pitchFamily="2" charset="0"/>
            </a:endParaRPr>
          </a:p>
        </p:txBody>
      </p:sp>
      <p:sp>
        <p:nvSpPr>
          <p:cNvPr id="8" name="TextBox 7"/>
          <p:cNvSpPr txBox="1"/>
          <p:nvPr/>
        </p:nvSpPr>
        <p:spPr>
          <a:xfrm>
            <a:off x="6160770" y="3211286"/>
            <a:ext cx="2402696" cy="523220"/>
          </a:xfrm>
          <a:prstGeom prst="rect">
            <a:avLst/>
          </a:prstGeom>
          <a:solidFill>
            <a:srgbClr val="FAE7FF"/>
          </a:solidFill>
          <a:ln>
            <a:solidFill>
              <a:schemeClr val="tx1"/>
            </a:solidFill>
          </a:ln>
        </p:spPr>
        <p:txBody>
          <a:bodyPr wrap="square" rtlCol="0">
            <a:spAutoFit/>
          </a:bodyPr>
          <a:lstStyle/>
          <a:p>
            <a:r>
              <a:rPr lang="bn-IN" sz="2800" dirty="0">
                <a:latin typeface="NikoshBAN" pitchFamily="2" charset="0"/>
                <a:cs typeface="NikoshBAN" pitchFamily="2" charset="0"/>
              </a:rPr>
              <a:t>৩</a:t>
            </a:r>
            <a:r>
              <a:rPr lang="bn-IN" sz="2800" dirty="0" smtClean="0">
                <a:latin typeface="NikoshBAN" pitchFamily="2" charset="0"/>
                <a:cs typeface="NikoshBAN" pitchFamily="2" charset="0"/>
              </a:rPr>
              <a:t>। ওয়াট </a:t>
            </a:r>
            <a:endParaRPr lang="en-US" sz="2800" dirty="0">
              <a:latin typeface="NikoshBAN" pitchFamily="2" charset="0"/>
              <a:cs typeface="NikoshBAN" pitchFamily="2" charset="0"/>
            </a:endParaRPr>
          </a:p>
        </p:txBody>
      </p:sp>
      <p:sp>
        <p:nvSpPr>
          <p:cNvPr id="9" name="TextBox 8"/>
          <p:cNvSpPr txBox="1"/>
          <p:nvPr/>
        </p:nvSpPr>
        <p:spPr>
          <a:xfrm>
            <a:off x="592534" y="3972580"/>
            <a:ext cx="5635982" cy="523220"/>
          </a:xfrm>
          <a:prstGeom prst="rect">
            <a:avLst/>
          </a:prstGeom>
          <a:solidFill>
            <a:srgbClr val="CCFFCC"/>
          </a:solidFill>
          <a:ln>
            <a:solidFill>
              <a:schemeClr val="tx1"/>
            </a:solidFill>
          </a:ln>
        </p:spPr>
        <p:txBody>
          <a:bodyPr wrap="square" rtlCol="0">
            <a:spAutoFit/>
          </a:bodyPr>
          <a:lstStyle/>
          <a:p>
            <a:r>
              <a:rPr lang="en-US" sz="2800" dirty="0">
                <a:latin typeface="NikoshBAN" pitchFamily="2" charset="0"/>
                <a:cs typeface="NikoshBAN" pitchFamily="2" charset="0"/>
              </a:rPr>
              <a:t>4</a:t>
            </a:r>
            <a:r>
              <a:rPr lang="bn-IN" sz="2800" dirty="0" smtClean="0">
                <a:latin typeface="NikoshBAN" pitchFamily="2" charset="0"/>
                <a:cs typeface="NikoshBAN" pitchFamily="2" charset="0"/>
              </a:rPr>
              <a:t>। এক অশ্বক্ষমতার কত ওয়াটের সমান? </a:t>
            </a:r>
            <a:endParaRPr lang="en-US" sz="2800" dirty="0">
              <a:latin typeface="NikoshBAN" pitchFamily="2" charset="0"/>
              <a:cs typeface="NikoshBAN" pitchFamily="2" charset="0"/>
            </a:endParaRPr>
          </a:p>
        </p:txBody>
      </p:sp>
      <p:sp>
        <p:nvSpPr>
          <p:cNvPr id="10" name="TextBox 9"/>
          <p:cNvSpPr txBox="1"/>
          <p:nvPr/>
        </p:nvSpPr>
        <p:spPr>
          <a:xfrm>
            <a:off x="6160845" y="3972580"/>
            <a:ext cx="2393728" cy="523220"/>
          </a:xfrm>
          <a:prstGeom prst="rect">
            <a:avLst/>
          </a:prstGeom>
          <a:solidFill>
            <a:srgbClr val="CCFFCC"/>
          </a:solidFill>
          <a:ln>
            <a:solidFill>
              <a:schemeClr val="tx1"/>
            </a:solidFill>
          </a:ln>
        </p:spPr>
        <p:txBody>
          <a:bodyPr wrap="square" rtlCol="0">
            <a:spAutoFit/>
          </a:bodyPr>
          <a:lstStyle/>
          <a:p>
            <a:r>
              <a:rPr lang="bn-IN" sz="2800" dirty="0" smtClean="0">
                <a:latin typeface="NikoshBAN" pitchFamily="2" charset="0"/>
                <a:cs typeface="NikoshBAN" pitchFamily="2" charset="0"/>
              </a:rPr>
              <a:t>৪। </a:t>
            </a:r>
            <a:r>
              <a:rPr lang="en-US" sz="2800" dirty="0" smtClean="0">
                <a:latin typeface="Times New Roman" pitchFamily="18" charset="0"/>
                <a:cs typeface="Times New Roman" pitchFamily="18" charset="0"/>
              </a:rPr>
              <a:t>746</a:t>
            </a:r>
            <a:r>
              <a:rPr lang="bn-IN" sz="2800" dirty="0" smtClean="0">
                <a:latin typeface="NikoshBAN" pitchFamily="2" charset="0"/>
                <a:cs typeface="NikoshBAN" pitchFamily="2" charset="0"/>
              </a:rPr>
              <a:t> ওয়াট </a:t>
            </a:r>
            <a:endParaRPr lang="en-US" sz="2800" dirty="0">
              <a:latin typeface="NikoshBAN" pitchFamily="2" charset="0"/>
              <a:cs typeface="NikoshBAN" pitchFamily="2" charset="0"/>
            </a:endParaRPr>
          </a:p>
        </p:txBody>
      </p:sp>
      <p:sp>
        <p:nvSpPr>
          <p:cNvPr id="11" name="TextBox 10"/>
          <p:cNvSpPr txBox="1"/>
          <p:nvPr/>
        </p:nvSpPr>
        <p:spPr>
          <a:xfrm>
            <a:off x="558560" y="4745466"/>
            <a:ext cx="5602210" cy="523220"/>
          </a:xfrm>
          <a:prstGeom prst="rect">
            <a:avLst/>
          </a:prstGeom>
          <a:solidFill>
            <a:srgbClr val="FAE7FF"/>
          </a:solidFill>
          <a:ln>
            <a:solidFill>
              <a:schemeClr val="tx1"/>
            </a:solidFill>
          </a:ln>
        </p:spPr>
        <p:txBody>
          <a:bodyPr wrap="square" rtlCol="0">
            <a:spAutoFit/>
          </a:bodyPr>
          <a:lstStyle/>
          <a:p>
            <a:r>
              <a:rPr lang="en-US" sz="2800" dirty="0" smtClean="0">
                <a:latin typeface="NikoshBAN" pitchFamily="2" charset="0"/>
                <a:cs typeface="NikoshBAN" pitchFamily="2" charset="0"/>
              </a:rPr>
              <a:t>5</a:t>
            </a:r>
            <a:r>
              <a:rPr lang="bn-IN" sz="2800" dirty="0" smtClean="0">
                <a:latin typeface="NikoshBAN" pitchFamily="2" charset="0"/>
                <a:cs typeface="NikoshBAN" pitchFamily="2" charset="0"/>
              </a:rPr>
              <a:t>। বিদ্যুৎ বিল কোন এককে পরিশোধ করা হয়? </a:t>
            </a:r>
            <a:endParaRPr lang="en-US" sz="2800" dirty="0">
              <a:latin typeface="NikoshBAN" pitchFamily="2" charset="0"/>
              <a:cs typeface="NikoshBAN" pitchFamily="2" charset="0"/>
            </a:endParaRPr>
          </a:p>
        </p:txBody>
      </p:sp>
      <p:sp>
        <p:nvSpPr>
          <p:cNvPr id="12" name="TextBox 11"/>
          <p:cNvSpPr txBox="1"/>
          <p:nvPr/>
        </p:nvSpPr>
        <p:spPr>
          <a:xfrm>
            <a:off x="6151951" y="4746878"/>
            <a:ext cx="2402698" cy="523220"/>
          </a:xfrm>
          <a:prstGeom prst="rect">
            <a:avLst/>
          </a:prstGeom>
          <a:solidFill>
            <a:srgbClr val="FAE7FF"/>
          </a:solidFill>
          <a:ln>
            <a:solidFill>
              <a:schemeClr val="tx1"/>
            </a:solidFill>
          </a:ln>
        </p:spPr>
        <p:txBody>
          <a:bodyPr wrap="square" rtlCol="0">
            <a:spAutoFit/>
          </a:bodyPr>
          <a:lstStyle/>
          <a:p>
            <a:r>
              <a:rPr lang="bn-IN" sz="2800" dirty="0" smtClean="0">
                <a:latin typeface="NikoshBAN" pitchFamily="2" charset="0"/>
                <a:cs typeface="NikoshBAN" pitchFamily="2" charset="0"/>
              </a:rPr>
              <a:t>৫। কিলোওয়াট</a:t>
            </a:r>
            <a:r>
              <a:rPr lang="en-US" sz="2800" smtClean="0">
                <a:latin typeface="NikoshBAN" pitchFamily="2" charset="0"/>
                <a:cs typeface="NikoshBAN" pitchFamily="2" charset="0"/>
              </a:rPr>
              <a:t>-</a:t>
            </a:r>
            <a:r>
              <a:rPr lang="bn-IN" sz="2800" smtClean="0">
                <a:latin typeface="NikoshBAN" pitchFamily="2" charset="0"/>
                <a:cs typeface="NikoshBAN" pitchFamily="2" charset="0"/>
              </a:rPr>
              <a:t>ঘন্টা </a:t>
            </a:r>
            <a:endParaRPr lang="en-US" sz="2800" dirty="0">
              <a:latin typeface="NikoshBAN" pitchFamily="2" charset="0"/>
              <a:cs typeface="NikoshBAN" pitchFamily="2" charset="0"/>
            </a:endParaRPr>
          </a:p>
        </p:txBody>
      </p:sp>
      <p:sp>
        <p:nvSpPr>
          <p:cNvPr id="13" name="TextBox 12"/>
          <p:cNvSpPr txBox="1"/>
          <p:nvPr/>
        </p:nvSpPr>
        <p:spPr>
          <a:xfrm>
            <a:off x="539882" y="5496580"/>
            <a:ext cx="5620820" cy="523220"/>
          </a:xfrm>
          <a:prstGeom prst="rect">
            <a:avLst/>
          </a:prstGeom>
          <a:solidFill>
            <a:srgbClr val="CCFFCC"/>
          </a:solidFill>
          <a:ln>
            <a:solidFill>
              <a:schemeClr val="tx1"/>
            </a:solidFill>
          </a:ln>
        </p:spPr>
        <p:txBody>
          <a:bodyPr wrap="square" rtlCol="0">
            <a:spAutoFit/>
          </a:bodyPr>
          <a:lstStyle/>
          <a:p>
            <a:r>
              <a:rPr lang="bn-IN" sz="2800" dirty="0">
                <a:latin typeface="NikoshBAN" pitchFamily="2" charset="0"/>
                <a:cs typeface="NikoshBAN" pitchFamily="2" charset="0"/>
              </a:rPr>
              <a:t>৬</a:t>
            </a:r>
            <a:r>
              <a:rPr lang="bn-IN" sz="2800" dirty="0" smtClean="0">
                <a:latin typeface="NikoshBAN" pitchFamily="2" charset="0"/>
                <a:cs typeface="NikoshBAN" pitchFamily="2" charset="0"/>
              </a:rPr>
              <a:t>।গাড়ি বা মোটরের ক্ষমতা পরিমাপের একক কী? </a:t>
            </a:r>
            <a:endParaRPr lang="en-US" sz="2800" dirty="0">
              <a:latin typeface="NikoshBAN" pitchFamily="2" charset="0"/>
              <a:cs typeface="NikoshBAN" pitchFamily="2" charset="0"/>
            </a:endParaRPr>
          </a:p>
        </p:txBody>
      </p:sp>
      <p:sp>
        <p:nvSpPr>
          <p:cNvPr id="14" name="TextBox 13"/>
          <p:cNvSpPr txBox="1"/>
          <p:nvPr/>
        </p:nvSpPr>
        <p:spPr>
          <a:xfrm>
            <a:off x="6160768" y="5495168"/>
            <a:ext cx="2373869" cy="523220"/>
          </a:xfrm>
          <a:prstGeom prst="rect">
            <a:avLst/>
          </a:prstGeom>
          <a:solidFill>
            <a:srgbClr val="CCFFCC"/>
          </a:solidFill>
          <a:ln>
            <a:solidFill>
              <a:schemeClr val="tx1"/>
            </a:solidFill>
          </a:ln>
        </p:spPr>
        <p:txBody>
          <a:bodyPr wrap="square" rtlCol="0">
            <a:spAutoFit/>
          </a:bodyPr>
          <a:lstStyle/>
          <a:p>
            <a:r>
              <a:rPr lang="bn-IN" sz="2800" dirty="0">
                <a:latin typeface="NikoshBAN" pitchFamily="2" charset="0"/>
                <a:cs typeface="NikoshBAN" pitchFamily="2" charset="0"/>
              </a:rPr>
              <a:t>৬</a:t>
            </a:r>
            <a:r>
              <a:rPr lang="bn-IN" sz="2800" dirty="0" smtClean="0">
                <a:latin typeface="NikoshBAN" pitchFamily="2" charset="0"/>
                <a:cs typeface="NikoshBAN" pitchFamily="2" charset="0"/>
              </a:rPr>
              <a:t>। অশ্ব ক্ষমতা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0198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801469"/>
            <a:ext cx="7924800" cy="646331"/>
          </a:xfrm>
          <a:prstGeom prst="rect">
            <a:avLst/>
          </a:prstGeom>
          <a:solidFill>
            <a:srgbClr val="C9FFFF"/>
          </a:solidFill>
          <a:ln w="19050">
            <a:solidFill>
              <a:schemeClr val="tx1"/>
            </a:solidFill>
          </a:ln>
        </p:spPr>
        <p:txBody>
          <a:bodyPr wrap="square" rtlCol="0">
            <a:spAutoFit/>
          </a:bodyPr>
          <a:lstStyle/>
          <a:p>
            <a:pPr algn="ctr"/>
            <a:r>
              <a:rPr lang="bn-IN"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
        <p:nvSpPr>
          <p:cNvPr id="4" name="TextBox 3"/>
          <p:cNvSpPr txBox="1"/>
          <p:nvPr/>
        </p:nvSpPr>
        <p:spPr>
          <a:xfrm>
            <a:off x="533400" y="2895600"/>
            <a:ext cx="8001000" cy="1569660"/>
          </a:xfrm>
          <a:prstGeom prst="rect">
            <a:avLst/>
          </a:prstGeom>
          <a:solidFill>
            <a:srgbClr val="FAE7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‘কোনো কাজ কখনো দ্রুত করা হয় কখনো ধীরে করা হয়।</a:t>
            </a:r>
          </a:p>
          <a:p>
            <a:pPr algn="ctr"/>
            <a:r>
              <a:rPr lang="bn-IN" sz="3200" dirty="0" smtClean="0">
                <a:latin typeface="NikoshBAN" pitchFamily="2" charset="0"/>
                <a:cs typeface="NikoshBAN" pitchFamily="2" charset="0"/>
              </a:rPr>
              <a:t>কত দ্রুত বা কত ধীরে করা হয় তার পরিমাপ হলো ক্ষমতা’</a:t>
            </a:r>
          </a:p>
          <a:p>
            <a:pPr algn="ctr"/>
            <a:r>
              <a:rPr lang="bn-IN" sz="3200" dirty="0" smtClean="0">
                <a:latin typeface="NikoshBAN" pitchFamily="2" charset="0"/>
                <a:cs typeface="NikoshBAN" pitchFamily="2" charset="0"/>
              </a:rPr>
              <a:t>উক্তিটির যথার্থতা বিশ্লেষণ 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89251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left)">
                                      <p:cBhvr>
                                        <p:cTn id="12" dur="1000"/>
                                        <p:tgtEl>
                                          <p:spTgt spid="4">
                                            <p:bg/>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1000"/>
                                        <p:tgtEl>
                                          <p:spTgt spid="4">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1000"/>
                                        <p:tgtEl>
                                          <p:spTgt spid="4">
                                            <p:txEl>
                                              <p:pRg st="1" end="1"/>
                                            </p:tx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85800"/>
            <a:ext cx="7696200" cy="5562600"/>
          </a:xfrm>
          <a:prstGeom prst="rect">
            <a:avLst/>
          </a:prstGeom>
        </p:spPr>
      </p:pic>
      <p:sp>
        <p:nvSpPr>
          <p:cNvPr id="4" name="TextBox 3"/>
          <p:cNvSpPr txBox="1"/>
          <p:nvPr/>
        </p:nvSpPr>
        <p:spPr>
          <a:xfrm>
            <a:off x="1837929" y="2697540"/>
            <a:ext cx="2962671" cy="156966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9600" b="1" dirty="0" smtClean="0">
                <a:ln w="11430"/>
                <a:solidFill>
                  <a:srgbClr val="FF00FF"/>
                </a:solidFill>
                <a:effectLst>
                  <a:outerShdw blurRad="50800" dist="39000" dir="5460000" algn="tl">
                    <a:srgbClr val="000000">
                      <a:alpha val="38000"/>
                    </a:srgbClr>
                  </a:outerShdw>
                </a:effectLst>
                <a:latin typeface="NikoshBAN" pitchFamily="2" charset="0"/>
                <a:cs typeface="NikoshBAN" pitchFamily="2" charset="0"/>
              </a:rPr>
              <a:t>ধন্যবাদ</a:t>
            </a:r>
            <a:endParaRPr lang="en-US" sz="9600" b="1" dirty="0">
              <a:ln w="11430"/>
              <a:solidFill>
                <a:srgbClr val="FF00FF"/>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002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0" fill="hold"/>
                                        <p:tgtEl>
                                          <p:spTgt spid="4"/>
                                        </p:tgtEl>
                                        <p:attrNameLst>
                                          <p:attrName>ppt_x</p:attrName>
                                        </p:attrNameLst>
                                      </p:cBhvr>
                                      <p:tavLst>
                                        <p:tav tm="0">
                                          <p:val>
                                            <p:strVal val="0-#ppt_w/2"/>
                                          </p:val>
                                        </p:tav>
                                        <p:tav tm="100000">
                                          <p:val>
                                            <p:strVal val="#ppt_x"/>
                                          </p:val>
                                        </p:tav>
                                      </p:tavLst>
                                    </p:anim>
                                    <p:anim calcmode="lin" valueType="num">
                                      <p:cBhvr additive="base">
                                        <p:cTn id="13"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0600" y="708147"/>
            <a:ext cx="7191022" cy="5441706"/>
            <a:chOff x="959556" y="624849"/>
            <a:chExt cx="7191022" cy="5441706"/>
          </a:xfrm>
        </p:grpSpPr>
        <p:sp>
          <p:nvSpPr>
            <p:cNvPr id="7" name="TextBox 1"/>
            <p:cNvSpPr txBox="1"/>
            <p:nvPr/>
          </p:nvSpPr>
          <p:spPr>
            <a:xfrm>
              <a:off x="3352800" y="624849"/>
              <a:ext cx="2362200" cy="1336596"/>
            </a:xfrm>
            <a:prstGeom prst="rect">
              <a:avLst/>
            </a:prstGeom>
            <a:noFill/>
          </p:spPr>
          <p:txBody>
            <a:bodyPr wrap="none" numCol="1"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8" name="TextBox 2"/>
            <p:cNvSpPr txBox="1"/>
            <p:nvPr/>
          </p:nvSpPr>
          <p:spPr>
            <a:xfrm>
              <a:off x="959556" y="3537115"/>
              <a:ext cx="7191022" cy="954107"/>
            </a:xfrm>
            <a:prstGeom prst="rect">
              <a:avLst/>
            </a:prstGeom>
            <a:solidFill>
              <a:srgbClr val="FFFF66"/>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smtClean="0">
                  <a:solidFill>
                    <a:srgbClr val="005426"/>
                  </a:solidFill>
                  <a:latin typeface="NikoshBAN" pitchFamily="2" charset="0"/>
                  <a:cs typeface="NikoshBAN" pitchFamily="2" charset="0"/>
                </a:rPr>
                <a:t>এবং কন্টেন্ট সম্পাদক হিসেবে যাঁদের নির্দেশনা, পরামর্শ ও তত্ত্বাবধানে এই মডেল কন্টেন্ট সমৃদ্ধ হয়েছে তিনি হলেন-  </a:t>
              </a:r>
              <a:endParaRPr lang="en-US" sz="2800" dirty="0">
                <a:solidFill>
                  <a:srgbClr val="005426"/>
                </a:solidFill>
                <a:latin typeface="NikoshBAN" pitchFamily="2" charset="0"/>
                <a:cs typeface="NikoshBAN" pitchFamily="2" charset="0"/>
              </a:endParaRPr>
            </a:p>
          </p:txBody>
        </p:sp>
        <p:sp>
          <p:nvSpPr>
            <p:cNvPr id="9" name="TextBox 3"/>
            <p:cNvSpPr txBox="1"/>
            <p:nvPr/>
          </p:nvSpPr>
          <p:spPr>
            <a:xfrm>
              <a:off x="1035756" y="4681560"/>
              <a:ext cx="7010400" cy="954107"/>
            </a:xfrm>
            <a:prstGeom prst="rect">
              <a:avLst/>
            </a:prstGeom>
            <a:solidFill>
              <a:srgbClr val="66CC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a:latin typeface="NikoshBAN" pitchFamily="2" charset="0"/>
                  <a:cs typeface="NikoshBAN" pitchFamily="2" charset="0"/>
                </a:rPr>
                <a:t>জনাব মোঃ সামসুদ্দিন আহমেদ, </a:t>
              </a:r>
              <a:r>
                <a:rPr lang="bn-IN" sz="2800" dirty="0" smtClean="0">
                  <a:latin typeface="NikoshBAN" pitchFamily="2" charset="0"/>
                  <a:cs typeface="NikoshBAN" pitchFamily="2" charset="0"/>
                </a:rPr>
                <a:t>শিক্ষক প্রশিক্ষক,</a:t>
              </a:r>
            </a:p>
            <a:p>
              <a:pPr algn="ctr"/>
              <a:r>
                <a:rPr lang="bn-IN" sz="2800" dirty="0" smtClean="0">
                  <a:latin typeface="NikoshBAN" pitchFamily="2" charset="0"/>
                  <a:cs typeface="NikoshBAN" pitchFamily="2" charset="0"/>
                </a:rPr>
                <a:t> </a:t>
              </a:r>
              <a:r>
                <a:rPr lang="bn-IN" sz="2800" dirty="0">
                  <a:latin typeface="NikoshBAN" pitchFamily="2" charset="0"/>
                  <a:cs typeface="NikoshBAN" pitchFamily="2" charset="0"/>
                </a:rPr>
                <a:t>টিটিসি, </a:t>
              </a:r>
              <a:r>
                <a:rPr lang="bn-IN" sz="2800" dirty="0" smtClean="0">
                  <a:latin typeface="NikoshBAN" pitchFamily="2" charset="0"/>
                  <a:cs typeface="NikoshBAN" pitchFamily="2" charset="0"/>
                </a:rPr>
                <a:t>কুমিল্লা</a:t>
              </a:r>
              <a:endParaRPr lang="bn-IN" sz="2800" dirty="0">
                <a:latin typeface="NikoshBAN" pitchFamily="2" charset="0"/>
                <a:cs typeface="NikoshBAN" pitchFamily="2" charset="0"/>
              </a:endParaRPr>
            </a:p>
          </p:txBody>
        </p:sp>
        <p:sp>
          <p:nvSpPr>
            <p:cNvPr id="10" name="TextBox 4"/>
            <p:cNvSpPr txBox="1"/>
            <p:nvPr/>
          </p:nvSpPr>
          <p:spPr>
            <a:xfrm>
              <a:off x="959556" y="2241715"/>
              <a:ext cx="7191022" cy="1015663"/>
            </a:xfrm>
            <a:prstGeom prst="rect">
              <a:avLst/>
            </a:prstGeom>
            <a:solidFill>
              <a:srgbClr val="CCFF99"/>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solidFill>
                    <a:srgbClr val="003399"/>
                  </a:solidFill>
                  <a:latin typeface="NikoshBAN" pitchFamily="2" charset="0"/>
                  <a:cs typeface="NikoshBAN" pitchFamily="2" charset="0"/>
                </a:rPr>
                <a:t>শিক্ষা মন্ত্রণালয়, </a:t>
              </a:r>
              <a:r>
                <a:rPr lang="bn-IN" sz="2800" dirty="0" smtClean="0">
                  <a:solidFill>
                    <a:srgbClr val="003399"/>
                  </a:solidFill>
                  <a:latin typeface="NikoshBAN" pitchFamily="2" charset="0"/>
                  <a:cs typeface="NikoshBAN" pitchFamily="2" charset="0"/>
                </a:rPr>
                <a:t>মাউশি, এনসিটিবি ও এটুআই-এর সংশ্লিষ্ট কর্মকর্তাবৃন্দ </a:t>
              </a:r>
              <a:endParaRPr lang="en-US" sz="3200" dirty="0">
                <a:solidFill>
                  <a:srgbClr val="003399"/>
                </a:solidFill>
                <a:latin typeface="NikoshBAN" pitchFamily="2" charset="0"/>
                <a:cs typeface="NikoshBAN" pitchFamily="2" charset="0"/>
              </a:endParaRPr>
            </a:p>
          </p:txBody>
        </p:sp>
        <p:sp>
          <p:nvSpPr>
            <p:cNvPr id="11" name="Rectangle 10"/>
            <p:cNvSpPr/>
            <p:nvPr/>
          </p:nvSpPr>
          <p:spPr>
            <a:xfrm>
              <a:off x="959556" y="624849"/>
              <a:ext cx="7191022" cy="5441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795754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85799"/>
            <a:ext cx="7924800" cy="5486402"/>
          </a:xfrm>
          <a:prstGeom prst="rect">
            <a:avLst/>
          </a:prstGeom>
        </p:spPr>
      </p:pic>
      <p:sp>
        <p:nvSpPr>
          <p:cNvPr id="5" name="TextBox 4"/>
          <p:cNvSpPr txBox="1"/>
          <p:nvPr/>
        </p:nvSpPr>
        <p:spPr>
          <a:xfrm>
            <a:off x="2406540" y="4572000"/>
            <a:ext cx="3918060" cy="156966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96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স্বা গ ত ম</a:t>
            </a:r>
            <a:endParaRPr lang="en-US" sz="96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22154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0-#ppt_w/2"/>
                                          </p:val>
                                        </p:tav>
                                        <p:tav tm="100000">
                                          <p:val>
                                            <p:strVal val="#ppt_x"/>
                                          </p:val>
                                        </p:tav>
                                      </p:tavLst>
                                    </p:anim>
                                    <p:anim calcmode="lin" valueType="num">
                                      <p:cBhvr additive="base">
                                        <p:cTn id="13" dur="3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lowchart: Process 3"/>
          <p:cNvSpPr/>
          <p:nvPr/>
        </p:nvSpPr>
        <p:spPr>
          <a:xfrm>
            <a:off x="816428" y="762000"/>
            <a:ext cx="7413172" cy="5439192"/>
          </a:xfrm>
          <a:prstGeom prst="flowChartProcess">
            <a:avLst/>
          </a:prstGeom>
          <a:gradFill flip="none" rotWithShape="1">
            <a:gsLst>
              <a:gs pos="0">
                <a:srgbClr val="00F4EE">
                  <a:tint val="66000"/>
                  <a:satMod val="160000"/>
                </a:srgbClr>
              </a:gs>
              <a:gs pos="50000">
                <a:srgbClr val="00F4EE">
                  <a:tint val="44500"/>
                  <a:satMod val="160000"/>
                </a:srgbClr>
              </a:gs>
              <a:gs pos="100000">
                <a:srgbClr val="00F4EE">
                  <a:tint val="23500"/>
                  <a:satMod val="160000"/>
                </a:srgbClr>
              </a:gs>
            </a:gsLst>
            <a:lin ang="162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itchFamily="2" charset="0"/>
                <a:cs typeface="NikoshBAN" pitchFamily="2" charset="0"/>
              </a:rPr>
              <a:t>দেবদাস কর্মকার</a:t>
            </a:r>
          </a:p>
          <a:p>
            <a:pPr algn="ctr"/>
            <a:r>
              <a:rPr lang="bn-IN" sz="3200" dirty="0" smtClean="0">
                <a:solidFill>
                  <a:schemeClr val="tx1"/>
                </a:solidFill>
                <a:latin typeface="NikoshBAN" pitchFamily="2" charset="0"/>
                <a:cs typeface="NikoshBAN" pitchFamily="2" charset="0"/>
              </a:rPr>
              <a:t>সিনিয়র সহকারী শিক্ষক</a:t>
            </a:r>
          </a:p>
          <a:p>
            <a:pPr algn="ctr"/>
            <a:r>
              <a:rPr lang="bn-IN" sz="3200" dirty="0" smtClean="0">
                <a:solidFill>
                  <a:schemeClr val="tx1"/>
                </a:solidFill>
                <a:latin typeface="NikoshBAN" pitchFamily="2" charset="0"/>
                <a:cs typeface="NikoshBAN" pitchFamily="2" charset="0"/>
              </a:rPr>
              <a:t>নিউ মডেল বহুমুখী উচ্চ বিদ্যালয়</a:t>
            </a:r>
          </a:p>
          <a:p>
            <a:pPr algn="ctr"/>
            <a:r>
              <a:rPr lang="bn-IN" sz="3200" dirty="0" smtClean="0">
                <a:solidFill>
                  <a:schemeClr val="tx1"/>
                </a:solidFill>
                <a:latin typeface="NikoshBAN" pitchFamily="2" charset="0"/>
                <a:cs typeface="NikoshBAN" pitchFamily="2" charset="0"/>
              </a:rPr>
              <a:t>রাসেল স্কয়ার, শুক্রাবাদ,</a:t>
            </a:r>
          </a:p>
          <a:p>
            <a:pPr algn="ctr"/>
            <a:r>
              <a:rPr lang="bn-IN" sz="3200" dirty="0" smtClean="0">
                <a:solidFill>
                  <a:schemeClr val="tx1"/>
                </a:solidFill>
                <a:latin typeface="NikoshBAN" pitchFamily="2" charset="0"/>
                <a:cs typeface="NikoshBAN" pitchFamily="2" charset="0"/>
              </a:rPr>
              <a:t> শেরেবাংলা নগর, ঢাকা – ১২০৭</a:t>
            </a:r>
          </a:p>
          <a:p>
            <a:pPr algn="ctr"/>
            <a:r>
              <a:rPr lang="bn-IN" sz="3200" dirty="0" smtClean="0">
                <a:solidFill>
                  <a:schemeClr val="tx1"/>
                </a:solidFill>
                <a:latin typeface="NikoshBAN" pitchFamily="2" charset="0"/>
                <a:cs typeface="NikoshBAN" pitchFamily="2" charset="0"/>
              </a:rPr>
              <a:t>মোবাইল</a:t>
            </a:r>
            <a:r>
              <a:rPr lang="en-US" sz="3200" dirty="0" smtClean="0">
                <a:solidFill>
                  <a:schemeClr val="tx1"/>
                </a:solidFill>
                <a:latin typeface="NikoshBAN" pitchFamily="2" charset="0"/>
                <a:cs typeface="NikoshBAN" pitchFamily="2" charset="0"/>
              </a:rPr>
              <a:t>:</a:t>
            </a:r>
            <a:r>
              <a:rPr lang="bn-IN" sz="3200" dirty="0" smtClean="0">
                <a:solidFill>
                  <a:schemeClr val="tx1"/>
                </a:solidFill>
                <a:latin typeface="NikoshBAN" pitchFamily="2" charset="0"/>
                <a:cs typeface="NikoshBAN" pitchFamily="2" charset="0"/>
              </a:rPr>
              <a:t> ০ ১ ৭ ১ ৫ ০ ১ ৬ ১ ৫ ৬</a:t>
            </a:r>
            <a:endParaRPr lang="en-US" sz="3200" dirty="0" smtClean="0">
              <a:solidFill>
                <a:schemeClr val="tx1"/>
              </a:solidFill>
              <a:latin typeface="NikoshBAN" pitchFamily="2" charset="0"/>
              <a:cs typeface="NikoshBAN" pitchFamily="2" charset="0"/>
            </a:endParaRPr>
          </a:p>
          <a:p>
            <a:pPr algn="ctr"/>
            <a:r>
              <a:rPr lang="bn-IN" sz="3200" dirty="0" smtClean="0">
                <a:solidFill>
                  <a:schemeClr val="tx1"/>
                </a:solidFill>
                <a:latin typeface="NikoshBAN" pitchFamily="2" charset="0"/>
                <a:cs typeface="NikoshBAN" pitchFamily="2" charset="0"/>
              </a:rPr>
              <a:t>পাঠ পরিকল্পনা</a:t>
            </a:r>
            <a:r>
              <a:rPr lang="en-US" sz="3200" dirty="0" smtClean="0">
                <a:solidFill>
                  <a:schemeClr val="tx1"/>
                </a:solidFill>
                <a:latin typeface="NikoshBAN" pitchFamily="2" charset="0"/>
                <a:cs typeface="NikoshBAN" pitchFamily="2" charset="0"/>
              </a:rPr>
              <a:t>:</a:t>
            </a:r>
            <a:r>
              <a:rPr lang="bn-IN" sz="3200" dirty="0" smtClean="0">
                <a:solidFill>
                  <a:schemeClr val="tx1"/>
                </a:solidFill>
                <a:latin typeface="NikoshBAN" pitchFamily="2" charset="0"/>
                <a:cs typeface="NikoshBAN" pitchFamily="2" charset="0"/>
              </a:rPr>
              <a:t> শ্রে</a:t>
            </a:r>
            <a:r>
              <a:rPr lang="en-US" sz="3200" dirty="0" err="1" smtClean="0">
                <a:solidFill>
                  <a:schemeClr val="tx1"/>
                </a:solidFill>
                <a:latin typeface="NikoshBAN" pitchFamily="2" charset="0"/>
                <a:cs typeface="NikoshBAN" pitchFamily="2" charset="0"/>
              </a:rPr>
              <a:t>ণি</a:t>
            </a:r>
            <a:r>
              <a:rPr lang="bn-IN" sz="3200" dirty="0" smtClean="0">
                <a:solidFill>
                  <a:schemeClr val="tx1"/>
                </a:solidFill>
                <a:latin typeface="NikoshBAN" pitchFamily="2" charset="0"/>
                <a:cs typeface="NikoshBAN" pitchFamily="2" charset="0"/>
              </a:rPr>
              <a:t>র কাজ</a:t>
            </a:r>
          </a:p>
          <a:p>
            <a:pPr algn="ctr"/>
            <a:r>
              <a:rPr lang="bn-IN" sz="3200" dirty="0" smtClean="0">
                <a:solidFill>
                  <a:schemeClr val="tx1"/>
                </a:solidFill>
                <a:latin typeface="NikoshBAN" pitchFamily="2" charset="0"/>
                <a:cs typeface="NikoshBAN" pitchFamily="2" charset="0"/>
              </a:rPr>
              <a:t>শ্রেণিঃ নবম   </a:t>
            </a:r>
            <a:r>
              <a:rPr lang="en-US" sz="3200" dirty="0" smtClean="0">
                <a:solidFill>
                  <a:schemeClr val="tx1"/>
                </a:solidFill>
                <a:latin typeface="NikoshBAN" pitchFamily="2" charset="0"/>
                <a:cs typeface="NikoshBAN" pitchFamily="2" charset="0"/>
                <a:sym typeface="Symbol"/>
              </a:rPr>
              <a:t></a:t>
            </a:r>
            <a:r>
              <a:rPr lang="bn-IN" sz="3200" dirty="0" smtClean="0">
                <a:solidFill>
                  <a:schemeClr val="tx1"/>
                </a:solidFill>
                <a:latin typeface="NikoshBAN" pitchFamily="2" charset="0"/>
                <a:cs typeface="NikoshBAN" pitchFamily="2" charset="0"/>
              </a:rPr>
              <a:t>   বিষয়</a:t>
            </a:r>
            <a:r>
              <a:rPr lang="en-US" sz="3200" dirty="0">
                <a:solidFill>
                  <a:schemeClr val="tx1"/>
                </a:solidFill>
                <a:latin typeface="NikoshBAN" pitchFamily="2" charset="0"/>
                <a:cs typeface="NikoshBAN" pitchFamily="2" charset="0"/>
              </a:rPr>
              <a:t>:</a:t>
            </a:r>
            <a:r>
              <a:rPr lang="bn-IN" sz="3200" dirty="0" smtClean="0">
                <a:solidFill>
                  <a:schemeClr val="tx1"/>
                </a:solidFill>
                <a:latin typeface="NikoshBAN" pitchFamily="2" charset="0"/>
                <a:cs typeface="NikoshBAN" pitchFamily="2" charset="0"/>
              </a:rPr>
              <a:t> পদার্থবিজ্ঞান</a:t>
            </a:r>
          </a:p>
          <a:p>
            <a:pPr algn="ctr"/>
            <a:r>
              <a:rPr lang="bn-IN" sz="3200" dirty="0" smtClean="0">
                <a:solidFill>
                  <a:schemeClr val="tx1"/>
                </a:solidFill>
                <a:latin typeface="NikoshBAN" pitchFamily="2" charset="0"/>
                <a:cs typeface="NikoshBAN" pitchFamily="2" charset="0"/>
              </a:rPr>
              <a:t>অধ্যায়</a:t>
            </a:r>
            <a:r>
              <a:rPr lang="en-US" sz="3200" dirty="0" smtClean="0">
                <a:solidFill>
                  <a:schemeClr val="tx1"/>
                </a:solidFill>
                <a:latin typeface="NikoshBAN" pitchFamily="2" charset="0"/>
                <a:cs typeface="NikoshBAN" pitchFamily="2" charset="0"/>
              </a:rPr>
              <a:t>:</a:t>
            </a:r>
            <a:r>
              <a:rPr lang="bn-IN" sz="3200" dirty="0" smtClean="0">
                <a:solidFill>
                  <a:schemeClr val="tx1"/>
                </a:solidFill>
                <a:latin typeface="NikoshBAN" pitchFamily="2" charset="0"/>
                <a:cs typeface="NikoshBAN" pitchFamily="2" charset="0"/>
              </a:rPr>
              <a:t> চতুর্থ (কাজ, ক্ষমতা ও শক্তি) </a:t>
            </a:r>
          </a:p>
          <a:p>
            <a:pPr algn="ctr"/>
            <a:r>
              <a:rPr lang="bn-IN" sz="3200" dirty="0" smtClean="0">
                <a:solidFill>
                  <a:schemeClr val="tx1"/>
                </a:solidFill>
                <a:latin typeface="NikoshBAN" pitchFamily="2" charset="0"/>
                <a:cs typeface="NikoshBAN" pitchFamily="2" charset="0"/>
                <a:sym typeface="Symbol"/>
              </a:rPr>
              <a:t>বিষয়বস্তু</a:t>
            </a:r>
            <a:r>
              <a:rPr lang="en-US" sz="3200" dirty="0">
                <a:solidFill>
                  <a:schemeClr val="tx1"/>
                </a:solidFill>
                <a:latin typeface="NikoshBAN" pitchFamily="2" charset="0"/>
                <a:cs typeface="NikoshBAN" pitchFamily="2" charset="0"/>
                <a:sym typeface="Symbol"/>
              </a:rPr>
              <a:t>:</a:t>
            </a:r>
            <a:r>
              <a:rPr lang="bn-IN" sz="3200" dirty="0" smtClean="0">
                <a:solidFill>
                  <a:schemeClr val="tx1"/>
                </a:solidFill>
                <a:latin typeface="NikoshBAN" pitchFamily="2" charset="0"/>
                <a:cs typeface="NikoshBAN" pitchFamily="2" charset="0"/>
                <a:sym typeface="Symbol"/>
              </a:rPr>
              <a:t> ক্ষমতা   </a:t>
            </a:r>
            <a:r>
              <a:rPr lang="en-US" sz="3200" dirty="0" smtClean="0">
                <a:solidFill>
                  <a:schemeClr val="tx1"/>
                </a:solidFill>
                <a:latin typeface="NikoshBAN" pitchFamily="2" charset="0"/>
                <a:cs typeface="NikoshBAN" pitchFamily="2" charset="0"/>
                <a:sym typeface="Symbol"/>
              </a:rPr>
              <a:t></a:t>
            </a:r>
            <a:r>
              <a:rPr lang="bn-IN" sz="3200" dirty="0" smtClean="0">
                <a:solidFill>
                  <a:schemeClr val="tx1"/>
                </a:solidFill>
                <a:latin typeface="NikoshBAN" pitchFamily="2" charset="0"/>
                <a:cs typeface="NikoshBAN" pitchFamily="2" charset="0"/>
                <a:sym typeface="Symbol"/>
              </a:rPr>
              <a:t>   চতুর্থ পিরিয়ড</a:t>
            </a:r>
          </a:p>
          <a:p>
            <a:pPr algn="ctr"/>
            <a:r>
              <a:rPr lang="bn-IN" sz="3200" dirty="0" smtClean="0">
                <a:solidFill>
                  <a:schemeClr val="tx1"/>
                </a:solidFill>
                <a:latin typeface="NikoshBAN" pitchFamily="2" charset="0"/>
                <a:cs typeface="NikoshBAN" pitchFamily="2" charset="0"/>
                <a:sym typeface="Symbol"/>
              </a:rPr>
              <a:t>সময়</a:t>
            </a:r>
            <a:r>
              <a:rPr lang="en-US" sz="3200" dirty="0">
                <a:solidFill>
                  <a:schemeClr val="tx1"/>
                </a:solidFill>
                <a:latin typeface="NikoshBAN" pitchFamily="2" charset="0"/>
                <a:cs typeface="NikoshBAN" pitchFamily="2" charset="0"/>
                <a:sym typeface="Symbol"/>
              </a:rPr>
              <a:t>:</a:t>
            </a:r>
            <a:r>
              <a:rPr lang="bn-IN" sz="3200" dirty="0" smtClean="0">
                <a:solidFill>
                  <a:schemeClr val="tx1"/>
                </a:solidFill>
                <a:latin typeface="NikoshBAN" pitchFamily="2" charset="0"/>
                <a:cs typeface="NikoshBAN" pitchFamily="2" charset="0"/>
                <a:sym typeface="Symbol"/>
              </a:rPr>
              <a:t> ৪৫ মিনিট</a:t>
            </a:r>
            <a:r>
              <a:rPr lang="bn-IN" sz="3200" dirty="0">
                <a:solidFill>
                  <a:schemeClr val="tx1"/>
                </a:solidFill>
                <a:latin typeface="NikoshBAN" pitchFamily="2" charset="0"/>
                <a:cs typeface="NikoshBAN" pitchFamily="2" charset="0"/>
                <a:sym typeface="Symbol"/>
              </a:rPr>
              <a:t> </a:t>
            </a:r>
            <a:r>
              <a:rPr lang="bn-IN" sz="3200" dirty="0" smtClean="0">
                <a:solidFill>
                  <a:schemeClr val="tx1"/>
                </a:solidFill>
                <a:latin typeface="NikoshBAN" pitchFamily="2" charset="0"/>
                <a:cs typeface="NikoshBAN" pitchFamily="2" charset="0"/>
                <a:sym typeface="Symbol"/>
              </a:rPr>
              <a:t> </a:t>
            </a:r>
            <a:r>
              <a:rPr lang="en-US" sz="3200" dirty="0" smtClean="0">
                <a:solidFill>
                  <a:schemeClr val="tx1"/>
                </a:solidFill>
                <a:latin typeface="NikoshBAN" pitchFamily="2" charset="0"/>
                <a:cs typeface="NikoshBAN" pitchFamily="2" charset="0"/>
                <a:sym typeface="Symbol"/>
              </a:rPr>
              <a:t></a:t>
            </a:r>
            <a:r>
              <a:rPr lang="bn-IN" sz="3200" dirty="0" smtClean="0">
                <a:solidFill>
                  <a:schemeClr val="tx1"/>
                </a:solidFill>
                <a:latin typeface="NikoshBAN" pitchFamily="2" charset="0"/>
                <a:cs typeface="NikoshBAN" pitchFamily="2" charset="0"/>
                <a:sym typeface="Symbol"/>
              </a:rPr>
              <a:t>  তারিখ</a:t>
            </a:r>
            <a:r>
              <a:rPr lang="en-US" sz="3200" dirty="0" smtClean="0">
                <a:solidFill>
                  <a:schemeClr val="tx1"/>
                </a:solidFill>
                <a:latin typeface="NikoshBAN" pitchFamily="2" charset="0"/>
                <a:cs typeface="NikoshBAN" pitchFamily="2" charset="0"/>
                <a:sym typeface="Symbol"/>
              </a:rPr>
              <a:t>:</a:t>
            </a:r>
            <a:r>
              <a:rPr lang="bn-IN" sz="3200" dirty="0" smtClean="0">
                <a:solidFill>
                  <a:schemeClr val="tx1"/>
                </a:solidFill>
                <a:latin typeface="NikoshBAN" pitchFamily="2" charset="0"/>
                <a:cs typeface="NikoshBAN" pitchFamily="2" charset="0"/>
                <a:sym typeface="Symbol"/>
              </a:rPr>
              <a:t> ০৬/০৫/২০১৫ </a:t>
            </a:r>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2319" b="8482"/>
          <a:stretch/>
        </p:blipFill>
        <p:spPr>
          <a:xfrm>
            <a:off x="955148" y="961608"/>
            <a:ext cx="1330852" cy="1324392"/>
          </a:xfrm>
          <a:prstGeom prst="ellipse">
            <a:avLst/>
          </a:prstGeom>
          <a:solidFill>
            <a:srgbClr val="F7EFFF"/>
          </a:solidFill>
          <a:ln>
            <a:noFill/>
          </a:ln>
          <a:effectLst>
            <a:softEdge rad="112500"/>
          </a:effectLst>
        </p:spPr>
      </p:pic>
    </p:spTree>
    <p:extLst>
      <p:ext uri="{BB962C8B-B14F-4D97-AF65-F5344CB8AC3E}">
        <p14:creationId xmlns:p14="http://schemas.microsoft.com/office/powerpoint/2010/main" val="99282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 y="457200"/>
            <a:ext cx="4129452" cy="2819400"/>
          </a:xfrm>
          <a:prstGeom prst="rect">
            <a:avLst/>
          </a:prstGeom>
          <a:solidFill>
            <a:schemeClr val="tx1"/>
          </a:solidFill>
          <a:ln w="19050">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253" y="457201"/>
            <a:ext cx="3664599" cy="2819399"/>
          </a:xfrm>
          <a:prstGeom prst="rect">
            <a:avLst/>
          </a:prstGeom>
          <a:ln w="19050">
            <a:solidFill>
              <a:schemeClr val="tx1"/>
            </a:solidFill>
          </a:ln>
        </p:spPr>
      </p:pic>
      <p:grpSp>
        <p:nvGrpSpPr>
          <p:cNvPr id="10" name="Group 9"/>
          <p:cNvGrpSpPr/>
          <p:nvPr/>
        </p:nvGrpSpPr>
        <p:grpSpPr>
          <a:xfrm flipH="1">
            <a:off x="587328" y="3352800"/>
            <a:ext cx="4137072" cy="3032760"/>
            <a:chOff x="3524250" y="3246060"/>
            <a:chExt cx="4324350" cy="3154740"/>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250" y="3246060"/>
              <a:ext cx="4324350" cy="3154740"/>
            </a:xfrm>
            <a:prstGeom prst="rect">
              <a:avLst/>
            </a:prstGeom>
            <a:ln w="19050">
              <a:solidFill>
                <a:schemeClr val="tx1"/>
              </a:solidFill>
            </a:ln>
          </p:spPr>
        </p:pic>
        <p:sp>
          <p:nvSpPr>
            <p:cNvPr id="12" name="Rectangle 11"/>
            <p:cNvSpPr/>
            <p:nvPr/>
          </p:nvSpPr>
          <p:spPr>
            <a:xfrm>
              <a:off x="3524250" y="5782534"/>
              <a:ext cx="4324350" cy="609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NikoshBAN" pitchFamily="2" charset="0"/>
                <a:cs typeface="NikoshBAN" pitchFamily="2" charset="0"/>
              </a:endParaRPr>
            </a:p>
          </p:txBody>
        </p:sp>
      </p:grpSp>
      <p:sp>
        <p:nvSpPr>
          <p:cNvPr id="3" name="TextBox 2"/>
          <p:cNvSpPr txBox="1"/>
          <p:nvPr/>
        </p:nvSpPr>
        <p:spPr>
          <a:xfrm>
            <a:off x="594948" y="3337560"/>
            <a:ext cx="4129452" cy="523220"/>
          </a:xfrm>
          <a:prstGeom prst="rect">
            <a:avLst/>
          </a:prstGeom>
          <a:solidFill>
            <a:srgbClr val="CCFFCC"/>
          </a:soli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যন্ত্রগুলো কাজ সম্পাদন করতে পারে</a:t>
            </a:r>
            <a:endParaRPr lang="en-US" sz="2800" dirty="0">
              <a:latin typeface="NikoshBAN" pitchFamily="2" charset="0"/>
              <a:cs typeface="NikoshBAN" pitchFamily="2" charset="0"/>
            </a:endParaRPr>
          </a:p>
        </p:txBody>
      </p:sp>
      <p:grpSp>
        <p:nvGrpSpPr>
          <p:cNvPr id="5" name="Group 4"/>
          <p:cNvGrpSpPr/>
          <p:nvPr/>
        </p:nvGrpSpPr>
        <p:grpSpPr>
          <a:xfrm>
            <a:off x="4754290" y="3352800"/>
            <a:ext cx="3725561" cy="3024429"/>
            <a:chOff x="4631658" y="3379800"/>
            <a:chExt cx="3848194" cy="3005760"/>
          </a:xfrm>
        </p:grpSpPr>
        <p:pic>
          <p:nvPicPr>
            <p:cNvPr id="2" name="Picture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1658" y="3379800"/>
              <a:ext cx="3848194" cy="3005760"/>
            </a:xfrm>
            <a:prstGeom prst="rect">
              <a:avLst/>
            </a:prstGeom>
            <a:ln w="19050">
              <a:solidFill>
                <a:schemeClr val="tx1"/>
              </a:solidFill>
            </a:ln>
          </p:spPr>
        </p:pic>
        <p:sp>
          <p:nvSpPr>
            <p:cNvPr id="4" name="Rectangle 3"/>
            <p:cNvSpPr/>
            <p:nvPr/>
          </p:nvSpPr>
          <p:spPr>
            <a:xfrm>
              <a:off x="4815253" y="5901776"/>
              <a:ext cx="3533634" cy="461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NikoshBAN" panose="02000000000000000000" pitchFamily="2" charset="0"/>
                <a:cs typeface="NikoshBAN" panose="02000000000000000000" pitchFamily="2" charset="0"/>
              </a:endParaRPr>
            </a:p>
          </p:txBody>
        </p:sp>
      </p:grpSp>
      <p:sp>
        <p:nvSpPr>
          <p:cNvPr id="7" name="TextBox 6"/>
          <p:cNvSpPr txBox="1"/>
          <p:nvPr/>
        </p:nvSpPr>
        <p:spPr>
          <a:xfrm>
            <a:off x="4836922" y="2743200"/>
            <a:ext cx="1792478" cy="523220"/>
          </a:xfrm>
          <a:prstGeom prst="rect">
            <a:avLst/>
          </a:prstGeom>
          <a:noFill/>
        </p:spPr>
        <p:txBody>
          <a:bodyPr wrap="none" rtlCol="0">
            <a:spAutoFit/>
          </a:bodyPr>
          <a:lstStyle/>
          <a:p>
            <a:pPr algn="ctr"/>
            <a:r>
              <a:rPr lang="bn-IN" sz="2800" dirty="0" smtClean="0">
                <a:solidFill>
                  <a:srgbClr val="FFFF00"/>
                </a:solidFill>
                <a:latin typeface="NikoshBAN" panose="02000000000000000000" pitchFamily="2" charset="0"/>
                <a:cs typeface="NikoshBAN" panose="02000000000000000000" pitchFamily="2" charset="0"/>
              </a:rPr>
              <a:t>বৈদুতিকমোটর</a:t>
            </a:r>
            <a:endParaRPr lang="en-US" sz="2800" dirty="0">
              <a:solidFill>
                <a:srgbClr val="FFFF00"/>
              </a:solidFill>
              <a:latin typeface="NikoshBAN" panose="02000000000000000000" pitchFamily="2" charset="0"/>
              <a:cs typeface="NikoshBAN" panose="02000000000000000000" pitchFamily="2" charset="0"/>
            </a:endParaRPr>
          </a:p>
        </p:txBody>
      </p:sp>
      <p:sp>
        <p:nvSpPr>
          <p:cNvPr id="14" name="TextBox 13"/>
          <p:cNvSpPr txBox="1"/>
          <p:nvPr/>
        </p:nvSpPr>
        <p:spPr>
          <a:xfrm>
            <a:off x="3206036" y="457200"/>
            <a:ext cx="1518364" cy="523220"/>
          </a:xfrm>
          <a:prstGeom prst="rect">
            <a:avLst/>
          </a:prstGeom>
          <a:noFill/>
        </p:spPr>
        <p:txBody>
          <a:bodyPr wrap="none" rtlCol="0">
            <a:spAutoFit/>
          </a:bodyPr>
          <a:lstStyle/>
          <a:p>
            <a:pPr algn="ctr"/>
            <a:r>
              <a:rPr lang="bn-IN" sz="2800" dirty="0" smtClean="0">
                <a:latin typeface="NikoshBAN" panose="02000000000000000000" pitchFamily="2" charset="0"/>
                <a:cs typeface="NikoshBAN" panose="02000000000000000000" pitchFamily="2" charset="0"/>
              </a:rPr>
              <a:t>পানির পাম্প</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2341345" y="5791200"/>
            <a:ext cx="673582" cy="523220"/>
          </a:xfrm>
          <a:prstGeom prst="rect">
            <a:avLst/>
          </a:prstGeom>
        </p:spPr>
        <p:txBody>
          <a:bodyPr wrap="none">
            <a:spAutoFit/>
          </a:bodyPr>
          <a:lstStyle/>
          <a:p>
            <a:pPr algn="ctr"/>
            <a:r>
              <a:rPr lang="bn-IN" sz="2800" dirty="0">
                <a:latin typeface="NikoshBAN" pitchFamily="2" charset="0"/>
                <a:cs typeface="NikoshBAN" pitchFamily="2" charset="0"/>
              </a:rPr>
              <a:t>ক্রেন</a:t>
            </a:r>
            <a:endParaRPr lang="en-US" sz="2800" dirty="0">
              <a:latin typeface="NikoshBAN" pitchFamily="2" charset="0"/>
              <a:cs typeface="NikoshBAN" pitchFamily="2" charset="0"/>
            </a:endParaRPr>
          </a:p>
        </p:txBody>
      </p:sp>
      <p:sp>
        <p:nvSpPr>
          <p:cNvPr id="15" name="Rectangle 14"/>
          <p:cNvSpPr/>
          <p:nvPr/>
        </p:nvSpPr>
        <p:spPr>
          <a:xfrm>
            <a:off x="7450334" y="5791200"/>
            <a:ext cx="931666" cy="523220"/>
          </a:xfrm>
          <a:prstGeom prst="rect">
            <a:avLst/>
          </a:prstGeom>
        </p:spPr>
        <p:txBody>
          <a:bodyPr wrap="none">
            <a:spAutoFit/>
          </a:bodyPr>
          <a:lstStyle/>
          <a:p>
            <a:pPr algn="ctr"/>
            <a:r>
              <a:rPr lang="bn-IN" sz="2800" dirty="0">
                <a:latin typeface="NikoshBAN" panose="02000000000000000000" pitchFamily="2" charset="0"/>
                <a:cs typeface="NikoshBAN" panose="02000000000000000000" pitchFamily="2" charset="0"/>
              </a:rPr>
              <a:t>মূদ্রাযন্ত্র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5928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4" grpId="0"/>
      <p:bldP spid="8"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24601" y="1981200"/>
            <a:ext cx="2568409" cy="1262063"/>
            <a:chOff x="6324601" y="1981200"/>
            <a:chExt cx="2568409" cy="1262063"/>
          </a:xfrm>
        </p:grpSpPr>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1" y="1981200"/>
              <a:ext cx="2568409" cy="1262063"/>
            </a:xfrm>
            <a:prstGeom prst="rect">
              <a:avLst/>
            </a:prstGeom>
          </p:spPr>
        </p:pic>
        <p:sp>
          <p:nvSpPr>
            <p:cNvPr id="9" name="Rounded Rectangle 8"/>
            <p:cNvSpPr/>
            <p:nvPr/>
          </p:nvSpPr>
          <p:spPr>
            <a:xfrm>
              <a:off x="7315200" y="2362200"/>
              <a:ext cx="381000" cy="250031"/>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itchFamily="18" charset="0"/>
                  <a:cs typeface="Times New Roman" pitchFamily="18" charset="0"/>
                </a:rPr>
                <a:t>2</a:t>
              </a:r>
              <a:endParaRPr lang="en-US" sz="2400" dirty="0">
                <a:solidFill>
                  <a:schemeClr val="bg1"/>
                </a:solidFill>
                <a:latin typeface="Times New Roman" pitchFamily="18" charset="0"/>
                <a:cs typeface="Times New Roman" pitchFamily="18" charset="0"/>
              </a:endParaRPr>
            </a:p>
          </p:txBody>
        </p:sp>
      </p:grpSp>
      <p:grpSp>
        <p:nvGrpSpPr>
          <p:cNvPr id="14" name="Group 13"/>
          <p:cNvGrpSpPr/>
          <p:nvPr/>
        </p:nvGrpSpPr>
        <p:grpSpPr>
          <a:xfrm>
            <a:off x="6324602" y="3482749"/>
            <a:ext cx="2568409" cy="1262063"/>
            <a:chOff x="6324602" y="3482749"/>
            <a:chExt cx="2568409" cy="1262063"/>
          </a:xfrm>
        </p:grpSpPr>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2" y="3482749"/>
              <a:ext cx="2568409" cy="1262063"/>
            </a:xfrm>
            <a:prstGeom prst="rect">
              <a:avLst/>
            </a:prstGeom>
          </p:spPr>
        </p:pic>
        <p:sp>
          <p:nvSpPr>
            <p:cNvPr id="11" name="Rounded Rectangle 10"/>
            <p:cNvSpPr/>
            <p:nvPr/>
          </p:nvSpPr>
          <p:spPr>
            <a:xfrm>
              <a:off x="7347857" y="3863749"/>
              <a:ext cx="381000" cy="250031"/>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itchFamily="18" charset="0"/>
                  <a:cs typeface="Times New Roman" pitchFamily="18" charset="0"/>
                </a:rPr>
                <a:t>3</a:t>
              </a:r>
            </a:p>
          </p:txBody>
        </p:sp>
      </p:grpSp>
      <p:grpSp>
        <p:nvGrpSpPr>
          <p:cNvPr id="15" name="Group 14"/>
          <p:cNvGrpSpPr/>
          <p:nvPr/>
        </p:nvGrpSpPr>
        <p:grpSpPr>
          <a:xfrm>
            <a:off x="6324600" y="4953000"/>
            <a:ext cx="2568409" cy="1262063"/>
            <a:chOff x="6324600" y="4953000"/>
            <a:chExt cx="2568409" cy="1262063"/>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0" y="4953000"/>
              <a:ext cx="2568409" cy="1262063"/>
            </a:xfrm>
            <a:prstGeom prst="rect">
              <a:avLst/>
            </a:prstGeom>
          </p:spPr>
        </p:pic>
        <p:sp>
          <p:nvSpPr>
            <p:cNvPr id="12" name="Rounded Rectangle 11"/>
            <p:cNvSpPr/>
            <p:nvPr/>
          </p:nvSpPr>
          <p:spPr>
            <a:xfrm>
              <a:off x="7391400" y="5315801"/>
              <a:ext cx="381000" cy="250031"/>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itchFamily="18" charset="0"/>
                  <a:cs typeface="Times New Roman" pitchFamily="18" charset="0"/>
                </a:rPr>
                <a:t>4</a:t>
              </a:r>
              <a:endParaRPr lang="en-US" sz="2400" dirty="0">
                <a:solidFill>
                  <a:schemeClr val="bg1"/>
                </a:solidFill>
                <a:latin typeface="Times New Roman" pitchFamily="18" charset="0"/>
                <a:cs typeface="Times New Roman" pitchFamily="18" charset="0"/>
              </a:endParaRPr>
            </a:p>
          </p:txBody>
        </p:sp>
      </p:grpSp>
      <p:grpSp>
        <p:nvGrpSpPr>
          <p:cNvPr id="18" name="Group 17"/>
          <p:cNvGrpSpPr/>
          <p:nvPr/>
        </p:nvGrpSpPr>
        <p:grpSpPr>
          <a:xfrm>
            <a:off x="6324602" y="533400"/>
            <a:ext cx="2568409" cy="1262063"/>
            <a:chOff x="6324602" y="533400"/>
            <a:chExt cx="2568409" cy="1262063"/>
          </a:xfrm>
        </p:grpSpPr>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2" y="533400"/>
              <a:ext cx="2568409" cy="1262063"/>
            </a:xfrm>
            <a:prstGeom prst="rect">
              <a:avLst/>
            </a:prstGeom>
          </p:spPr>
        </p:pic>
        <p:sp>
          <p:nvSpPr>
            <p:cNvPr id="17" name="Rounded Rectangle 16"/>
            <p:cNvSpPr/>
            <p:nvPr/>
          </p:nvSpPr>
          <p:spPr>
            <a:xfrm>
              <a:off x="7391400" y="914400"/>
              <a:ext cx="304800" cy="25146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Times New Roman" pitchFamily="18" charset="0"/>
                  <a:cs typeface="Times New Roman" pitchFamily="18" charset="0"/>
                </a:rPr>
                <a:t>1</a:t>
              </a:r>
              <a:endParaRPr lang="en-US" sz="2000" b="1" dirty="0">
                <a:solidFill>
                  <a:schemeClr val="bg1"/>
                </a:solidFill>
                <a:latin typeface="Times New Roman" pitchFamily="18" charset="0"/>
                <a:cs typeface="Times New Roman" pitchFamily="18" charset="0"/>
              </a:endParaRPr>
            </a:p>
          </p:txBody>
        </p:sp>
      </p:grpSp>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533400"/>
            <a:ext cx="25717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3916" y="1981200"/>
            <a:ext cx="25717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5486" y="3482749"/>
            <a:ext cx="25717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2829" y="4932419"/>
            <a:ext cx="25717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a:xfrm>
            <a:off x="2590800" y="2362200"/>
            <a:ext cx="2438400" cy="2286000"/>
          </a:xfrm>
          <a:prstGeom prst="ellipse">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itchFamily="2" charset="0"/>
                <a:cs typeface="NikoshBAN" pitchFamily="2" charset="0"/>
              </a:rPr>
              <a:t>ক্ষমতা</a:t>
            </a:r>
            <a:endParaRPr lang="en-US" sz="4000" dirty="0">
              <a:solidFill>
                <a:schemeClr val="tx1"/>
              </a:solidFill>
              <a:latin typeface="NikoshBAN" pitchFamily="2" charset="0"/>
              <a:cs typeface="NikoshBAN" pitchFamily="2" charset="0"/>
            </a:endParaRPr>
          </a:p>
        </p:txBody>
      </p:sp>
      <p:cxnSp>
        <p:nvCxnSpPr>
          <p:cNvPr id="3" name="Straight Arrow Connector 2"/>
          <p:cNvCxnSpPr/>
          <p:nvPr/>
        </p:nvCxnSpPr>
        <p:spPr>
          <a:xfrm flipV="1">
            <a:off x="8763000" y="304800"/>
            <a:ext cx="0" cy="62484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2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6000" fill="hold"/>
                                        <p:tgtEl>
                                          <p:spTgt spid="18"/>
                                        </p:tgtEl>
                                        <p:attrNameLst>
                                          <p:attrName>ppt_x</p:attrName>
                                        </p:attrNameLst>
                                      </p:cBhvr>
                                      <p:tavLst>
                                        <p:tav tm="0">
                                          <p:val>
                                            <p:strVal val="0-#ppt_w/2"/>
                                          </p:val>
                                        </p:tav>
                                        <p:tav tm="100000">
                                          <p:val>
                                            <p:strVal val="#ppt_x"/>
                                          </p:val>
                                        </p:tav>
                                      </p:tavLst>
                                    </p:anim>
                                    <p:anim calcmode="lin" valueType="num">
                                      <p:cBhvr additive="base">
                                        <p:cTn id="13" dur="60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8000" fill="hold"/>
                                        <p:tgtEl>
                                          <p:spTgt spid="13"/>
                                        </p:tgtEl>
                                        <p:attrNameLst>
                                          <p:attrName>ppt_x</p:attrName>
                                        </p:attrNameLst>
                                      </p:cBhvr>
                                      <p:tavLst>
                                        <p:tav tm="0">
                                          <p:val>
                                            <p:strVal val="0-#ppt_w/2"/>
                                          </p:val>
                                        </p:tav>
                                        <p:tav tm="100000">
                                          <p:val>
                                            <p:strVal val="#ppt_x"/>
                                          </p:val>
                                        </p:tav>
                                      </p:tavLst>
                                    </p:anim>
                                    <p:anim calcmode="lin" valueType="num">
                                      <p:cBhvr additive="base">
                                        <p:cTn id="17" dur="80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0" fill="hold"/>
                                        <p:tgtEl>
                                          <p:spTgt spid="14"/>
                                        </p:tgtEl>
                                        <p:attrNameLst>
                                          <p:attrName>ppt_x</p:attrName>
                                        </p:attrNameLst>
                                      </p:cBhvr>
                                      <p:tavLst>
                                        <p:tav tm="0">
                                          <p:val>
                                            <p:strVal val="0-#ppt_w/2"/>
                                          </p:val>
                                        </p:tav>
                                        <p:tav tm="100000">
                                          <p:val>
                                            <p:strVal val="#ppt_x"/>
                                          </p:val>
                                        </p:tav>
                                      </p:tavLst>
                                    </p:anim>
                                    <p:anim calcmode="lin" valueType="num">
                                      <p:cBhvr additive="base">
                                        <p:cTn id="21" dur="100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9000" fill="hold"/>
                                        <p:tgtEl>
                                          <p:spTgt spid="15"/>
                                        </p:tgtEl>
                                        <p:attrNameLst>
                                          <p:attrName>ppt_x</p:attrName>
                                        </p:attrNameLst>
                                      </p:cBhvr>
                                      <p:tavLst>
                                        <p:tav tm="0">
                                          <p:val>
                                            <p:strVal val="0-#ppt_w/2"/>
                                          </p:val>
                                        </p:tav>
                                        <p:tav tm="100000">
                                          <p:val>
                                            <p:strVal val="#ppt_x"/>
                                          </p:val>
                                        </p:tav>
                                      </p:tavLst>
                                    </p:anim>
                                    <p:anim calcmode="lin" valueType="num">
                                      <p:cBhvr additive="base">
                                        <p:cTn id="25" dur="9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8"/>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5"/>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10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3" presetClass="entr" presetSubtype="52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2000" fill="hold"/>
                                        <p:tgtEl>
                                          <p:spTgt spid="19"/>
                                        </p:tgtEl>
                                        <p:attrNameLst>
                                          <p:attrName>ppt_w</p:attrName>
                                        </p:attrNameLst>
                                      </p:cBhvr>
                                      <p:tavLst>
                                        <p:tav tm="0">
                                          <p:val>
                                            <p:fltVal val="0"/>
                                          </p:val>
                                        </p:tav>
                                        <p:tav tm="100000">
                                          <p:val>
                                            <p:strVal val="#ppt_w"/>
                                          </p:val>
                                        </p:tav>
                                      </p:tavLst>
                                    </p:anim>
                                    <p:anim calcmode="lin" valueType="num">
                                      <p:cBhvr>
                                        <p:cTn id="55" dur="2000" fill="hold"/>
                                        <p:tgtEl>
                                          <p:spTgt spid="19"/>
                                        </p:tgtEl>
                                        <p:attrNameLst>
                                          <p:attrName>ppt_h</p:attrName>
                                        </p:attrNameLst>
                                      </p:cBhvr>
                                      <p:tavLst>
                                        <p:tav tm="0">
                                          <p:val>
                                            <p:fltVal val="0"/>
                                          </p:val>
                                        </p:tav>
                                        <p:tav tm="100000">
                                          <p:val>
                                            <p:strVal val="#ppt_h"/>
                                          </p:val>
                                        </p:tav>
                                      </p:tavLst>
                                    </p:anim>
                                    <p:anim calcmode="lin" valueType="num">
                                      <p:cBhvr>
                                        <p:cTn id="56" dur="2000" fill="hold"/>
                                        <p:tgtEl>
                                          <p:spTgt spid="19"/>
                                        </p:tgtEl>
                                        <p:attrNameLst>
                                          <p:attrName>ppt_x</p:attrName>
                                        </p:attrNameLst>
                                      </p:cBhvr>
                                      <p:tavLst>
                                        <p:tav tm="0">
                                          <p:val>
                                            <p:fltVal val="0.5"/>
                                          </p:val>
                                        </p:tav>
                                        <p:tav tm="100000">
                                          <p:val>
                                            <p:strVal val="#ppt_x"/>
                                          </p:val>
                                        </p:tav>
                                      </p:tavLst>
                                    </p:anim>
                                    <p:anim calcmode="lin" valueType="num">
                                      <p:cBhvr>
                                        <p:cTn id="57" dur="20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457200" y="838200"/>
            <a:ext cx="8229600" cy="526297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w="19050">
            <a:solidFill>
              <a:schemeClr val="tx1"/>
            </a:solidFill>
          </a:ln>
        </p:spPr>
        <p:txBody>
          <a:bodyPr wrap="square" rtlCol="0">
            <a:spAutoFit/>
          </a:bodyPr>
          <a:lstStyle/>
          <a:p>
            <a:pPr algn="ctr"/>
            <a:endParaRPr lang="bn-IN" sz="4000" dirty="0" smtClean="0">
              <a:latin typeface="NikoshBAN" pitchFamily="2" charset="0"/>
              <a:cs typeface="NikoshBAN" pitchFamily="2" charset="0"/>
            </a:endParaRPr>
          </a:p>
          <a:p>
            <a:pPr algn="ctr"/>
            <a:r>
              <a:rPr lang="bn-IN" sz="4000" dirty="0" smtClean="0">
                <a:latin typeface="NikoshBAN" pitchFamily="2" charset="0"/>
                <a:cs typeface="NikoshBAN" pitchFamily="2" charset="0"/>
              </a:rPr>
              <a:t>শিখনফল</a:t>
            </a:r>
          </a:p>
          <a:p>
            <a:r>
              <a:rPr lang="bn-BD" sz="3200" dirty="0" smtClean="0">
                <a:latin typeface="NikoshBAN" pitchFamily="2" charset="0"/>
                <a:cs typeface="NikoshBAN" pitchFamily="2" charset="0"/>
              </a:rPr>
              <a:t>এই পাঠ শেষে শিক্ষার্থীরা--</a:t>
            </a:r>
            <a:endParaRPr lang="bn-IN" sz="3200" dirty="0">
              <a:latin typeface="NikoshBAN" pitchFamily="2" charset="0"/>
              <a:cs typeface="NikoshBAN" pitchFamily="2" charset="0"/>
            </a:endParaRPr>
          </a:p>
          <a:p>
            <a:r>
              <a:rPr lang="bn-IN" sz="3200" dirty="0" smtClean="0">
                <a:latin typeface="NikoshBAN" pitchFamily="2" charset="0"/>
                <a:cs typeface="NikoshBAN" pitchFamily="2" charset="0"/>
              </a:rPr>
              <a:t>১। ক্ষমতা ব্যাখ্যা করতে পারবে</a:t>
            </a:r>
            <a:r>
              <a:rPr lang="en-US" sz="3200" dirty="0" smtClean="0">
                <a:latin typeface="NikoshBAN" pitchFamily="2" charset="0"/>
                <a:cs typeface="NikoshBAN" pitchFamily="2" charset="0"/>
              </a:rPr>
              <a:t>;</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২। শক্তি রূপান্তর এবং ক্ষমতার মধ্যে সম্পর্ক স্থাপন করতে পারবে</a:t>
            </a:r>
            <a:r>
              <a:rPr lang="en-US" sz="3200" dirty="0" smtClean="0">
                <a:latin typeface="NikoshBAN" pitchFamily="2" charset="0"/>
                <a:cs typeface="NikoshBAN" pitchFamily="2" charset="0"/>
              </a:rPr>
              <a:t>;</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৩। কর্মদক্ষতা ব্যাখ্যা করতে পারবে</a:t>
            </a:r>
            <a:r>
              <a:rPr lang="en-US" sz="3200" dirty="0" smtClean="0">
                <a:latin typeface="NikoshBAN" pitchFamily="2" charset="0"/>
                <a:cs typeface="NikoshBAN" pitchFamily="2" charset="0"/>
              </a:rPr>
              <a:t>;</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৪। ক্ষমতা,কর্মদক্ষতার গা</a:t>
            </a:r>
            <a:r>
              <a:rPr lang="en-US" sz="3200" dirty="0" err="1" smtClean="0">
                <a:latin typeface="NikoshBAN" pitchFamily="2" charset="0"/>
                <a:cs typeface="NikoshBAN" pitchFamily="2" charset="0"/>
              </a:rPr>
              <a:t>ণি</a:t>
            </a:r>
            <a:r>
              <a:rPr lang="bn-IN" sz="3200" dirty="0" smtClean="0">
                <a:latin typeface="NikoshBAN" pitchFamily="2" charset="0"/>
                <a:cs typeface="NikoshBAN" pitchFamily="2" charset="0"/>
              </a:rPr>
              <a:t>তিক সমস্যার সমাধান করতে পারবে।</a:t>
            </a:r>
          </a:p>
          <a:p>
            <a:endParaRPr lang="bn-IN" sz="3200" dirty="0" smtClean="0">
              <a:latin typeface="NikoshBAN" pitchFamily="2" charset="0"/>
              <a:cs typeface="NikoshBAN" pitchFamily="2" charset="0"/>
            </a:endParaRPr>
          </a:p>
          <a:p>
            <a:endParaRPr lang="bn-IN" sz="3200" dirty="0" smtClean="0">
              <a:latin typeface="NikoshBAN" pitchFamily="2" charset="0"/>
              <a:cs typeface="NikoshBAN" pitchFamily="2" charset="0"/>
            </a:endParaRPr>
          </a:p>
          <a:p>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73776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2000"/>
                                        <p:tgtEl>
                                          <p:spTgt spid="7">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2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2000"/>
                                        <p:tgtEl>
                                          <p:spTgt spid="7">
                                            <p:txEl>
                                              <p:pRg st="2" end="2"/>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left)">
                                      <p:cBhvr>
                                        <p:cTn id="20" dur="2000"/>
                                        <p:tgtEl>
                                          <p:spTgt spid="7">
                                            <p:txEl>
                                              <p:pRg st="3" end="3"/>
                                            </p:txEl>
                                          </p:spTgt>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left)">
                                      <p:cBhvr>
                                        <p:cTn id="24" dur="2000"/>
                                        <p:tgtEl>
                                          <p:spTgt spid="7">
                                            <p:txEl>
                                              <p:pRg st="4" end="4"/>
                                            </p:txEl>
                                          </p:spTgt>
                                        </p:tgtEl>
                                      </p:cBhvr>
                                    </p:animEffect>
                                  </p:childTnLst>
                                </p:cTn>
                              </p:par>
                            </p:childTnLst>
                          </p:cTn>
                        </p:par>
                        <p:par>
                          <p:cTn id="25" fill="hold">
                            <p:stCondLst>
                              <p:cond delay="6000"/>
                            </p:stCondLst>
                            <p:childTnLst>
                              <p:par>
                                <p:cTn id="26" presetID="22" presetClass="entr" presetSubtype="8" fill="hold" grpId="0" nodeType="after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left)">
                                      <p:cBhvr>
                                        <p:cTn id="28" dur="2000"/>
                                        <p:tgtEl>
                                          <p:spTgt spid="7">
                                            <p:txEl>
                                              <p:pRg st="5" end="5"/>
                                            </p:txEl>
                                          </p:spTgt>
                                        </p:tgtEl>
                                      </p:cBhvr>
                                    </p:animEffect>
                                  </p:childTnLst>
                                </p:cTn>
                              </p:par>
                            </p:childTnLst>
                          </p:cTn>
                        </p:par>
                        <p:par>
                          <p:cTn id="29" fill="hold">
                            <p:stCondLst>
                              <p:cond delay="8000"/>
                            </p:stCondLst>
                            <p:childTnLst>
                              <p:par>
                                <p:cTn id="30" presetID="22" presetClass="entr" presetSubtype="8" fill="hold" grpId="0" nodeType="after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784" r="14643"/>
          <a:stretch/>
        </p:blipFill>
        <p:spPr>
          <a:xfrm>
            <a:off x="4517570" y="609600"/>
            <a:ext cx="3635829" cy="5343525"/>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29" y="577830"/>
            <a:ext cx="3303467" cy="3155970"/>
          </a:xfrm>
          <a:prstGeom prst="rect">
            <a:avLst/>
          </a:prstGeom>
        </p:spPr>
      </p:pic>
      <p:pic>
        <p:nvPicPr>
          <p:cNvPr id="1026"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629" y="3657600"/>
            <a:ext cx="32480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3581402" y="457200"/>
            <a:ext cx="2898445" cy="4468406"/>
            <a:chOff x="3581402" y="685800"/>
            <a:chExt cx="2898445" cy="4468406"/>
          </a:xfrm>
        </p:grpSpPr>
        <p:sp>
          <p:nvSpPr>
            <p:cNvPr id="12" name="Can 11"/>
            <p:cNvSpPr/>
            <p:nvPr/>
          </p:nvSpPr>
          <p:spPr>
            <a:xfrm rot="16200000">
              <a:off x="4573426" y="3891686"/>
              <a:ext cx="270496" cy="2254544"/>
            </a:xfrm>
            <a:prstGeom prst="can">
              <a:avLst>
                <a:gd name="adj" fmla="val 8332"/>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n 3"/>
            <p:cNvSpPr/>
            <p:nvPr/>
          </p:nvSpPr>
          <p:spPr>
            <a:xfrm>
              <a:off x="5565446" y="914400"/>
              <a:ext cx="270500" cy="4239806"/>
            </a:xfrm>
            <a:prstGeom prst="can">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lock Arc 4"/>
            <p:cNvSpPr/>
            <p:nvPr/>
          </p:nvSpPr>
          <p:spPr>
            <a:xfrm>
              <a:off x="5565447" y="685800"/>
              <a:ext cx="914400" cy="685800"/>
            </a:xfrm>
            <a:prstGeom prst="blockArc">
              <a:avLst>
                <a:gd name="adj1" fmla="val 10800000"/>
                <a:gd name="adj2" fmla="val 190792"/>
                <a:gd name="adj3" fmla="val 38051"/>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Can 27"/>
          <p:cNvSpPr/>
          <p:nvPr/>
        </p:nvSpPr>
        <p:spPr>
          <a:xfrm>
            <a:off x="5581222" y="685800"/>
            <a:ext cx="238948" cy="4215283"/>
          </a:xfrm>
          <a:prstGeom prst="can">
            <a:avLst/>
          </a:prstGeom>
          <a:solidFill>
            <a:srgbClr val="00E2DD"/>
          </a:solidFill>
          <a:ln>
            <a:solidFill>
              <a:srgbClr val="00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 Arc 28"/>
          <p:cNvSpPr/>
          <p:nvPr/>
        </p:nvSpPr>
        <p:spPr>
          <a:xfrm>
            <a:off x="5583198" y="495300"/>
            <a:ext cx="896649" cy="685800"/>
          </a:xfrm>
          <a:prstGeom prst="blockArc">
            <a:avLst>
              <a:gd name="adj1" fmla="val 10800000"/>
              <a:gd name="adj2" fmla="val 20995370"/>
              <a:gd name="adj3" fmla="val 28795"/>
            </a:avLst>
          </a:prstGeom>
          <a:solidFill>
            <a:srgbClr val="00E2DD"/>
          </a:solidFill>
          <a:ln>
            <a:solidFill>
              <a:srgbClr val="00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rapezoid 17"/>
          <p:cNvSpPr/>
          <p:nvPr/>
        </p:nvSpPr>
        <p:spPr>
          <a:xfrm>
            <a:off x="6106884" y="685800"/>
            <a:ext cx="457200" cy="304800"/>
          </a:xfrm>
          <a:prstGeom prst="trapezoid">
            <a:avLst>
              <a:gd name="adj" fmla="val 51366"/>
            </a:avLst>
          </a:prstGeom>
          <a:solidFill>
            <a:srgbClr val="00E2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29"/>
          <p:cNvSpPr/>
          <p:nvPr/>
        </p:nvSpPr>
        <p:spPr>
          <a:xfrm rot="16200000">
            <a:off x="4593860" y="3658997"/>
            <a:ext cx="229628" cy="2254544"/>
          </a:xfrm>
          <a:prstGeom prst="can">
            <a:avLst/>
          </a:prstGeom>
          <a:solidFill>
            <a:srgbClr val="00E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2630" y="5892225"/>
            <a:ext cx="7260770" cy="584775"/>
          </a:xfrm>
          <a:prstGeom prst="rect">
            <a:avLst/>
          </a:prstGeom>
          <a:noFill/>
        </p:spPr>
        <p:txBody>
          <a:bodyPr wrap="square" rtlCol="0">
            <a:spAutoFit/>
          </a:bodyPr>
          <a:lstStyle/>
          <a:p>
            <a:r>
              <a:rPr lang="bn-IN" sz="3200" dirty="0" smtClean="0">
                <a:latin typeface="NikoshBAN" pitchFamily="2" charset="0"/>
                <a:cs typeface="NikoshBAN" pitchFamily="2" charset="0"/>
              </a:rPr>
              <a:t>পাম্পের সাহায্যে ট্যাংকটি কম সময়ে পূর্ণ করা যায়।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41272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up)">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2000"/>
                                        <p:tgtEl>
                                          <p:spTgt spid="30"/>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2000"/>
                                        <p:tgtEl>
                                          <p:spTgt spid="28"/>
                                        </p:tgtEl>
                                      </p:cBhvr>
                                    </p:animEffect>
                                  </p:childTnLst>
                                </p:cTn>
                              </p:par>
                            </p:childTnLst>
                          </p:cTn>
                        </p:par>
                        <p:par>
                          <p:cTn id="33" fill="hold">
                            <p:stCondLst>
                              <p:cond delay="5000"/>
                            </p:stCondLst>
                            <p:childTnLst>
                              <p:par>
                                <p:cTn id="34" presetID="2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2000"/>
                                        <p:tgtEl>
                                          <p:spTgt spid="29"/>
                                        </p:tgtEl>
                                      </p:cBhvr>
                                    </p:animEffect>
                                  </p:childTnLst>
                                </p:cTn>
                              </p:par>
                            </p:childTnLst>
                          </p:cTn>
                        </p:par>
                        <p:par>
                          <p:cTn id="37" fill="hold">
                            <p:stCondLst>
                              <p:cond delay="7000"/>
                            </p:stCondLst>
                            <p:childTnLst>
                              <p:par>
                                <p:cTn id="38" presetID="22" presetClass="entr" presetSubtype="1" repeatCount="indefinite"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25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8" grpId="0" animBg="1"/>
      <p:bldP spid="30"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905000" y="2996625"/>
            <a:ext cx="5334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s</a:t>
            </a:r>
            <a:endParaRPr lang="en-US" sz="4000" dirty="0">
              <a:latin typeface="Times New Roman" pitchFamily="18" charset="0"/>
              <a:cs typeface="Times New Roman" pitchFamily="18" charset="0"/>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634425"/>
            <a:ext cx="952500" cy="952500"/>
          </a:xfrm>
          <a:prstGeom prst="rect">
            <a:avLst/>
          </a:prstGeom>
        </p:spPr>
      </p:pic>
      <p:pic>
        <p:nvPicPr>
          <p:cNvPr id="2055"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800" y="63442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2191" t="3714" r="22571" b="3714"/>
          <a:stretch/>
        </p:blipFill>
        <p:spPr>
          <a:xfrm>
            <a:off x="2416629" y="634425"/>
            <a:ext cx="1164771" cy="2809876"/>
          </a:xfrm>
          <a:prstGeom prst="rect">
            <a:avLst/>
          </a:prstGeom>
        </p:spPr>
      </p:pic>
      <p:cxnSp>
        <p:nvCxnSpPr>
          <p:cNvPr id="17" name="Straight Connector 16"/>
          <p:cNvCxnSpPr/>
          <p:nvPr/>
        </p:nvCxnSpPr>
        <p:spPr>
          <a:xfrm>
            <a:off x="2514600" y="3429000"/>
            <a:ext cx="5867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09600" y="634426"/>
            <a:ext cx="1905000" cy="2809875"/>
            <a:chOff x="466725" y="381001"/>
            <a:chExt cx="2047875" cy="2809875"/>
          </a:xfrm>
        </p:grpSpPr>
        <p:pic>
          <p:nvPicPr>
            <p:cNvPr id="2051"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725" y="381001"/>
              <a:ext cx="20478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838200" y="805190"/>
              <a:ext cx="609600" cy="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24000" y="543580"/>
              <a:ext cx="404278" cy="523220"/>
            </a:xfrm>
            <a:prstGeom prst="rect">
              <a:avLst/>
            </a:prstGeom>
            <a:noFill/>
          </p:spPr>
          <p:txBody>
            <a:bodyPr wrap="none" rtlCol="0">
              <a:spAutoFit/>
            </a:bodyPr>
            <a:lstStyle/>
            <a:p>
              <a:r>
                <a:rPr lang="en-US" sz="2800" b="1" dirty="0" smtClean="0">
                  <a:solidFill>
                    <a:srgbClr val="0000FF"/>
                  </a:solidFill>
                  <a:latin typeface="Times New Roman" pitchFamily="18" charset="0"/>
                  <a:cs typeface="Times New Roman" pitchFamily="18" charset="0"/>
                </a:rPr>
                <a:t>F</a:t>
              </a:r>
              <a:endParaRPr lang="en-US" sz="2800" b="1" dirty="0">
                <a:solidFill>
                  <a:srgbClr val="0000FF"/>
                </a:solidFill>
                <a:latin typeface="Times New Roman" pitchFamily="18" charset="0"/>
                <a:cs typeface="Times New Roman" pitchFamily="18" charset="0"/>
              </a:endParaRPr>
            </a:p>
          </p:txBody>
        </p:sp>
      </p:grpSp>
      <p:sp>
        <p:nvSpPr>
          <p:cNvPr id="2056" name="TextBox 2055"/>
          <p:cNvSpPr txBox="1"/>
          <p:nvPr/>
        </p:nvSpPr>
        <p:spPr>
          <a:xfrm>
            <a:off x="609600" y="3595807"/>
            <a:ext cx="7772400" cy="584775"/>
          </a:xfrm>
          <a:prstGeom prst="rect">
            <a:avLst/>
          </a:prstGeom>
          <a:solidFill>
            <a:srgbClr val="CCFFCC"/>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কাজ = বল </a:t>
            </a:r>
            <a:r>
              <a:rPr lang="en-US" sz="3200" dirty="0" smtClean="0">
                <a:latin typeface="NikoshBAN" pitchFamily="2" charset="0"/>
                <a:cs typeface="NikoshBAN" pitchFamily="2" charset="0"/>
                <a:sym typeface="Symbol"/>
              </a:rPr>
              <a:t></a:t>
            </a:r>
            <a:r>
              <a:rPr lang="bn-IN" sz="3200" dirty="0" smtClean="0">
                <a:latin typeface="NikoshBAN" pitchFamily="2" charset="0"/>
                <a:cs typeface="NikoshBAN" pitchFamily="2" charset="0"/>
                <a:sym typeface="Symbol"/>
              </a:rPr>
              <a:t> সরণ = রুপান্তরিত শক্তি</a:t>
            </a:r>
            <a:endParaRPr lang="en-US" sz="3200" dirty="0">
              <a:latin typeface="NikoshBAN" pitchFamily="2" charset="0"/>
              <a:cs typeface="NikoshBAN" pitchFamily="2" charset="0"/>
            </a:endParaRPr>
          </a:p>
        </p:txBody>
      </p:sp>
      <p:sp>
        <p:nvSpPr>
          <p:cNvPr id="41" name="TextBox 40"/>
          <p:cNvSpPr txBox="1"/>
          <p:nvPr/>
        </p:nvSpPr>
        <p:spPr>
          <a:xfrm>
            <a:off x="609600" y="4267200"/>
            <a:ext cx="7772400"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ক্ষমতা = কৃত কাজের হার</a:t>
            </a:r>
            <a:r>
              <a:rPr lang="bn-IN" sz="3200" dirty="0" smtClean="0">
                <a:latin typeface="NikoshBAN" pitchFamily="2" charset="0"/>
                <a:cs typeface="NikoshBAN" pitchFamily="2" charset="0"/>
                <a:sym typeface="Symbol"/>
              </a:rPr>
              <a:t> = শক্তি রূপান্তরের হার</a:t>
            </a:r>
            <a:endParaRPr lang="en-US" sz="3200" dirty="0">
              <a:latin typeface="NikoshBAN" pitchFamily="2" charset="0"/>
              <a:cs typeface="NikoshBAN" pitchFamily="2" charset="0"/>
            </a:endParaRPr>
          </a:p>
        </p:txBody>
      </p:sp>
      <p:sp>
        <p:nvSpPr>
          <p:cNvPr id="44" name="TextBox 43"/>
          <p:cNvSpPr txBox="1"/>
          <p:nvPr/>
        </p:nvSpPr>
        <p:spPr>
          <a:xfrm>
            <a:off x="609600" y="4953000"/>
            <a:ext cx="7772400" cy="1077218"/>
          </a:xfrm>
          <a:prstGeom prst="rect">
            <a:avLst/>
          </a:prstGeom>
          <a:solidFill>
            <a:srgbClr val="C9FF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কাজ সম্পাদনকারী কোনো ব্যক্তি বা উৎস এর কাজ</a:t>
            </a:r>
          </a:p>
          <a:p>
            <a:pPr algn="ctr"/>
            <a:r>
              <a:rPr lang="bn-IN" sz="3200" dirty="0" smtClean="0">
                <a:latin typeface="NikoshBAN" pitchFamily="2" charset="0"/>
                <a:cs typeface="NikoshBAN" pitchFamily="2" charset="0"/>
              </a:rPr>
              <a:t>করার হারকে ক্ষমতা বলে।</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8991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2000" fill="hold"/>
                                        <p:tgtEl>
                                          <p:spTgt spid="15"/>
                                        </p:tgtEl>
                                        <p:attrNameLst>
                                          <p:attrName>ppt_x</p:attrName>
                                        </p:attrNameLst>
                                      </p:cBhvr>
                                      <p:tavLst>
                                        <p:tav tm="0">
                                          <p:val>
                                            <p:strVal val="0-#ppt_w/2"/>
                                          </p:val>
                                        </p:tav>
                                        <p:tav tm="100000">
                                          <p:val>
                                            <p:strVal val="#ppt_x"/>
                                          </p:val>
                                        </p:tav>
                                      </p:tavLst>
                                    </p:anim>
                                    <p:anim calcmode="lin" valueType="num">
                                      <p:cBhvr additive="base">
                                        <p:cTn id="15"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 -2.59259E-6 L 0.525 0.00255 " pathEditMode="relative" rAng="0" ptsTypes="AA">
                                      <p:cBhvr>
                                        <p:cTn id="19" dur="3000" fill="hold"/>
                                        <p:tgtEl>
                                          <p:spTgt spid="15"/>
                                        </p:tgtEl>
                                        <p:attrNameLst>
                                          <p:attrName>ppt_x</p:attrName>
                                          <p:attrName>ppt_y</p:attrName>
                                        </p:attrNameLst>
                                      </p:cBhvr>
                                      <p:rCtr x="26250" y="116"/>
                                    </p:animMotion>
                                  </p:childTnLst>
                                </p:cTn>
                              </p:par>
                              <p:par>
                                <p:cTn id="20" presetID="63" presetClass="path" presetSubtype="0" accel="50000" decel="50000" fill="hold" nodeType="withEffect">
                                  <p:stCondLst>
                                    <p:cond delay="0"/>
                                  </p:stCondLst>
                                  <p:childTnLst>
                                    <p:animMotion origin="layout" path="M -1.38889E-6 -2.59259E-6 L 0.53038 0.00255 " pathEditMode="relative" rAng="0" ptsTypes="AA">
                                      <p:cBhvr>
                                        <p:cTn id="21" dur="3000" fill="hold"/>
                                        <p:tgtEl>
                                          <p:spTgt spid="7"/>
                                        </p:tgtEl>
                                        <p:attrNameLst>
                                          <p:attrName>ppt_x</p:attrName>
                                          <p:attrName>ppt_y</p:attrName>
                                        </p:attrNameLst>
                                      </p:cBhvr>
                                      <p:rCtr x="26510" y="116"/>
                                    </p:animMotion>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22" presetClass="entr" presetSubtype="8"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3000"/>
                                        <p:tgtEl>
                                          <p:spTgt spid="17"/>
                                        </p:tgtEl>
                                      </p:cBhvr>
                                    </p:animEffect>
                                  </p:childTnLst>
                                </p:cTn>
                              </p:par>
                            </p:childTnLst>
                          </p:cTn>
                        </p:par>
                        <p:par>
                          <p:cTn id="27" fill="hold">
                            <p:stCondLst>
                              <p:cond delay="3000"/>
                            </p:stCondLst>
                            <p:childTnLst>
                              <p:par>
                                <p:cTn id="28" presetID="1" presetClass="exit" presetSubtype="0" fill="hold" nodeType="afterEffect">
                                  <p:stCondLst>
                                    <p:cond delay="0"/>
                                  </p:stCondLst>
                                  <p:childTnLst>
                                    <p:set>
                                      <p:cBhvr>
                                        <p:cTn id="29" dur="1" fill="hold">
                                          <p:stCondLst>
                                            <p:cond delay="0"/>
                                          </p:stCondLst>
                                        </p:cTn>
                                        <p:tgtEl>
                                          <p:spTgt spid="28"/>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2055"/>
                                        </p:tgtEl>
                                        <p:attrNameLst>
                                          <p:attrName>style.visibility</p:attrName>
                                        </p:attrNameLst>
                                      </p:cBhvr>
                                      <p:to>
                                        <p:strVal val="visible"/>
                                      </p:to>
                                    </p:se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10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56"/>
                                        </p:tgtEl>
                                        <p:attrNameLst>
                                          <p:attrName>style.visibility</p:attrName>
                                        </p:attrNameLst>
                                      </p:cBhvr>
                                      <p:to>
                                        <p:strVal val="visible"/>
                                      </p:to>
                                    </p:set>
                                    <p:animEffect transition="in" filter="wipe(left)">
                                      <p:cBhvr>
                                        <p:cTn id="40" dur="1000"/>
                                        <p:tgtEl>
                                          <p:spTgt spid="205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10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4">
                                            <p:bg/>
                                          </p:spTgt>
                                        </p:tgtEl>
                                        <p:attrNameLst>
                                          <p:attrName>style.visibility</p:attrName>
                                        </p:attrNameLst>
                                      </p:cBhvr>
                                      <p:to>
                                        <p:strVal val="visible"/>
                                      </p:to>
                                    </p:set>
                                    <p:animEffect transition="in" filter="wipe(left)">
                                      <p:cBhvr>
                                        <p:cTn id="50" dur="1000"/>
                                        <p:tgtEl>
                                          <p:spTgt spid="44">
                                            <p:bg/>
                                          </p:spTgt>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4">
                                            <p:txEl>
                                              <p:pRg st="0" end="0"/>
                                            </p:txEl>
                                          </p:spTgt>
                                        </p:tgtEl>
                                        <p:attrNameLst>
                                          <p:attrName>style.visibility</p:attrName>
                                        </p:attrNameLst>
                                      </p:cBhvr>
                                      <p:to>
                                        <p:strVal val="visible"/>
                                      </p:to>
                                    </p:set>
                                    <p:animEffect transition="in" filter="wipe(left)">
                                      <p:cBhvr>
                                        <p:cTn id="54" dur="1000"/>
                                        <p:tgtEl>
                                          <p:spTgt spid="44">
                                            <p:txEl>
                                              <p:pRg st="0" end="0"/>
                                            </p:txEl>
                                          </p:spTgt>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44">
                                            <p:txEl>
                                              <p:pRg st="1" end="1"/>
                                            </p:txEl>
                                          </p:spTgt>
                                        </p:tgtEl>
                                        <p:attrNameLst>
                                          <p:attrName>style.visibility</p:attrName>
                                        </p:attrNameLst>
                                      </p:cBhvr>
                                      <p:to>
                                        <p:strVal val="visible"/>
                                      </p:to>
                                    </p:set>
                                    <p:animEffect transition="in" filter="wipe(left)">
                                      <p:cBhvr>
                                        <p:cTn id="58" dur="10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056" grpId="0" animBg="1"/>
      <p:bldP spid="41" grpId="0" animBg="1"/>
      <p:bldP spid="4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381000"/>
            <a:ext cx="2447925" cy="2781300"/>
          </a:xfrm>
          <a:prstGeom prst="rect">
            <a:avLst/>
          </a:prstGeom>
        </p:spPr>
      </p:pic>
      <p:grpSp>
        <p:nvGrpSpPr>
          <p:cNvPr id="21" name="Group 20"/>
          <p:cNvGrpSpPr/>
          <p:nvPr/>
        </p:nvGrpSpPr>
        <p:grpSpPr>
          <a:xfrm>
            <a:off x="538162" y="4935640"/>
            <a:ext cx="7568464" cy="1533128"/>
            <a:chOff x="538162" y="4935640"/>
            <a:chExt cx="7493359" cy="1533128"/>
          </a:xfrm>
        </p:grpSpPr>
        <p:sp>
          <p:nvSpPr>
            <p:cNvPr id="18" name="Rectangle 17"/>
            <p:cNvSpPr/>
            <p:nvPr/>
          </p:nvSpPr>
          <p:spPr>
            <a:xfrm rot="20366186">
              <a:off x="1821719" y="4935640"/>
              <a:ext cx="6209802" cy="457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8162" y="6019800"/>
              <a:ext cx="1514476" cy="44896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C</a:t>
              </a:r>
              <a:endParaRPr lang="en-US" sz="3600" dirty="0">
                <a:latin typeface="Times New Roman" pitchFamily="18" charset="0"/>
                <a:cs typeface="Times New Roman" pitchFamily="18" charset="0"/>
              </a:endParaRPr>
            </a:p>
          </p:txBody>
        </p:sp>
      </p:grpSp>
      <p:grpSp>
        <p:nvGrpSpPr>
          <p:cNvPr id="22" name="Group 21"/>
          <p:cNvGrpSpPr/>
          <p:nvPr/>
        </p:nvGrpSpPr>
        <p:grpSpPr>
          <a:xfrm>
            <a:off x="538162" y="2995034"/>
            <a:ext cx="8077200" cy="1340134"/>
            <a:chOff x="538162" y="2995034"/>
            <a:chExt cx="8077200" cy="1340134"/>
          </a:xfrm>
        </p:grpSpPr>
        <p:sp>
          <p:nvSpPr>
            <p:cNvPr id="3" name="Rectangle 2"/>
            <p:cNvSpPr/>
            <p:nvPr/>
          </p:nvSpPr>
          <p:spPr>
            <a:xfrm rot="469638">
              <a:off x="1143272" y="3429000"/>
              <a:ext cx="6624638" cy="457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8162" y="2995034"/>
              <a:ext cx="757238" cy="44896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A</a:t>
              </a:r>
              <a:endParaRPr lang="en-US" sz="3600" dirty="0">
                <a:solidFill>
                  <a:schemeClr val="bg1"/>
                </a:solidFill>
                <a:latin typeface="Times New Roman" pitchFamily="18" charset="0"/>
                <a:cs typeface="Times New Roman" pitchFamily="18" charset="0"/>
              </a:endParaRPr>
            </a:p>
          </p:txBody>
        </p:sp>
        <p:sp>
          <p:nvSpPr>
            <p:cNvPr id="9" name="Rectangle 8"/>
            <p:cNvSpPr/>
            <p:nvPr/>
          </p:nvSpPr>
          <p:spPr>
            <a:xfrm>
              <a:off x="7700962" y="3886200"/>
              <a:ext cx="914400" cy="44896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B</a:t>
              </a:r>
              <a:endParaRPr lang="en-US" sz="3600" dirty="0">
                <a:latin typeface="Times New Roman" pitchFamily="18" charset="0"/>
                <a:cs typeface="Times New Roman" pitchFamily="18" charset="0"/>
              </a:endParaRPr>
            </a:p>
          </p:txBody>
        </p:sp>
      </p:gr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542694" y="1295400"/>
            <a:ext cx="2447925" cy="2831813"/>
          </a:xfrm>
          <a:prstGeom prst="rect">
            <a:avLst/>
          </a:prstGeom>
        </p:spPr>
      </p:pic>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075" y="3444002"/>
            <a:ext cx="2447925" cy="276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828800" y="482025"/>
            <a:ext cx="5630067" cy="584775"/>
          </a:xfrm>
          <a:prstGeom prst="rect">
            <a:avLst/>
          </a:prstGeom>
          <a:noFill/>
        </p:spPr>
        <p:txBody>
          <a:bodyPr wrap="none" rtlCol="0">
            <a:spAutoFit/>
          </a:bodyPr>
          <a:lstStyle/>
          <a:p>
            <a:r>
              <a:rPr lang="bn-IN" sz="3200" dirty="0" smtClean="0">
                <a:latin typeface="NikoshBAN" pitchFamily="2" charset="0"/>
                <a:cs typeface="NikoshBAN" pitchFamily="2" charset="0"/>
              </a:rPr>
              <a:t>বালকটির</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ওজন </a:t>
            </a:r>
            <a:r>
              <a:rPr lang="en-US" sz="3200" dirty="0" smtClean="0">
                <a:latin typeface="Times New Roman" pitchFamily="18" charset="0"/>
                <a:cs typeface="Times New Roman" pitchFamily="18" charset="0"/>
              </a:rPr>
              <a:t> </a:t>
            </a:r>
            <a:r>
              <a:rPr lang="bn-IN" sz="3200" dirty="0" smtClean="0">
                <a:latin typeface="NikoshBAN" pitchFamily="2" charset="0"/>
                <a:cs typeface="NikoshBAN" pitchFamily="2" charset="0"/>
              </a:rPr>
              <a:t>= ভর </a:t>
            </a:r>
            <a:r>
              <a:rPr lang="en-US" sz="3200" dirty="0" smtClean="0">
                <a:latin typeface="NikoshBAN" pitchFamily="2" charset="0"/>
                <a:cs typeface="NikoshBAN" pitchFamily="2" charset="0"/>
                <a:sym typeface="Symbol"/>
              </a:rPr>
              <a:t></a:t>
            </a:r>
            <a:r>
              <a:rPr lang="bn-IN" sz="3200" dirty="0" smtClean="0">
                <a:latin typeface="NikoshBAN" pitchFamily="2" charset="0"/>
                <a:cs typeface="NikoshBAN" pitchFamily="2" charset="0"/>
                <a:sym typeface="Symbol"/>
              </a:rPr>
              <a:t> ত্বরণ = বল = </a:t>
            </a:r>
            <a:r>
              <a:rPr lang="en-US" sz="3200" dirty="0" smtClean="0">
                <a:latin typeface="Times New Roman" pitchFamily="18" charset="0"/>
                <a:cs typeface="Times New Roman" pitchFamily="18" charset="0"/>
                <a:sym typeface="Symbol"/>
              </a:rPr>
              <a:t>F</a:t>
            </a:r>
            <a:endParaRPr lang="en-US" sz="3200" dirty="0">
              <a:latin typeface="NikoshBAN" pitchFamily="2" charset="0"/>
              <a:cs typeface="NikoshBAN" pitchFamily="2" charset="0"/>
            </a:endParaRPr>
          </a:p>
        </p:txBody>
      </p:sp>
      <p:sp>
        <p:nvSpPr>
          <p:cNvPr id="24" name="TextBox 23"/>
          <p:cNvSpPr txBox="1"/>
          <p:nvPr/>
        </p:nvSpPr>
        <p:spPr>
          <a:xfrm>
            <a:off x="1978256" y="3733800"/>
            <a:ext cx="1450743" cy="584775"/>
          </a:xfrm>
          <a:prstGeom prst="rect">
            <a:avLst/>
          </a:prstGeom>
          <a:noFill/>
        </p:spPr>
        <p:txBody>
          <a:bodyPr wrap="square" rtlCol="0">
            <a:spAutoFit/>
          </a:bodyPr>
          <a:lstStyle/>
          <a:p>
            <a:r>
              <a:rPr lang="bn-IN" sz="3200" dirty="0" smtClean="0">
                <a:latin typeface="NikoshBAN" pitchFamily="2" charset="0"/>
                <a:cs typeface="NikoshBAN" pitchFamily="2" charset="0"/>
              </a:rPr>
              <a:t>সরণ = </a:t>
            </a:r>
            <a:r>
              <a:rPr lang="en-US" sz="3200" dirty="0">
                <a:latin typeface="Times New Roman" pitchFamily="18" charset="0"/>
                <a:cs typeface="NikoshBAN" pitchFamily="2" charset="0"/>
              </a:rPr>
              <a:t>s</a:t>
            </a:r>
            <a:endParaRPr lang="en-US" sz="3200" dirty="0">
              <a:latin typeface="NikoshBAN" pitchFamily="2" charset="0"/>
              <a:cs typeface="NikoshBAN" pitchFamily="2" charset="0"/>
            </a:endParaRPr>
          </a:p>
        </p:txBody>
      </p:sp>
      <p:sp>
        <p:nvSpPr>
          <p:cNvPr id="26" name="TextBox 25"/>
          <p:cNvSpPr txBox="1"/>
          <p:nvPr/>
        </p:nvSpPr>
        <p:spPr>
          <a:xfrm>
            <a:off x="2011624" y="4369019"/>
            <a:ext cx="1417376" cy="584775"/>
          </a:xfrm>
          <a:prstGeom prst="rect">
            <a:avLst/>
          </a:prstGeom>
          <a:noFill/>
        </p:spPr>
        <p:txBody>
          <a:bodyPr wrap="none" rtlCol="0">
            <a:spAutoFit/>
          </a:bodyPr>
          <a:lstStyle/>
          <a:p>
            <a:r>
              <a:rPr lang="bn-IN" sz="3200" dirty="0" smtClean="0">
                <a:latin typeface="Times New Roman" pitchFamily="18" charset="0"/>
                <a:cs typeface="NikoshBAN" pitchFamily="2" charset="0"/>
              </a:rPr>
              <a:t>ত্ব</a:t>
            </a:r>
            <a:r>
              <a:rPr lang="bn-IN" sz="3200" dirty="0" smtClean="0">
                <a:latin typeface="NikoshBAN" pitchFamily="2" charset="0"/>
                <a:cs typeface="NikoshBAN" pitchFamily="2" charset="0"/>
              </a:rPr>
              <a:t>রণ</a:t>
            </a:r>
            <a:r>
              <a:rPr lang="bn-IN" sz="3200" dirty="0" smtClean="0">
                <a:latin typeface="Times New Roman" pitchFamily="18" charset="0"/>
                <a:cs typeface="NikoshBAN" pitchFamily="2" charset="0"/>
              </a:rPr>
              <a:t> = </a:t>
            </a:r>
            <a:r>
              <a:rPr lang="en-US" sz="3200" dirty="0" smtClean="0">
                <a:latin typeface="Times New Roman" pitchFamily="18" charset="0"/>
                <a:cs typeface="Times New Roman" pitchFamily="18" charset="0"/>
              </a:rPr>
              <a:t>a</a:t>
            </a:r>
            <a:endParaRPr lang="en-US" sz="3200" dirty="0">
              <a:latin typeface="Times New Roman" pitchFamily="18" charset="0"/>
              <a:cs typeface="Times New Roman" pitchFamily="18" charset="0"/>
            </a:endParaRPr>
          </a:p>
        </p:txBody>
      </p:sp>
      <p:sp>
        <p:nvSpPr>
          <p:cNvPr id="27" name="TextBox 26"/>
          <p:cNvSpPr txBox="1"/>
          <p:nvPr/>
        </p:nvSpPr>
        <p:spPr>
          <a:xfrm>
            <a:off x="1991529" y="4977825"/>
            <a:ext cx="1437469" cy="584775"/>
          </a:xfrm>
          <a:prstGeom prst="rect">
            <a:avLst/>
          </a:prstGeom>
          <a:noFill/>
        </p:spPr>
        <p:txBody>
          <a:bodyPr wrap="square" rtlCol="0">
            <a:spAutoFit/>
          </a:bodyPr>
          <a:lstStyle/>
          <a:p>
            <a:r>
              <a:rPr lang="bn-IN" sz="3200" dirty="0" smtClean="0">
                <a:latin typeface="Times New Roman" pitchFamily="18" charset="0"/>
                <a:cs typeface="NikoshBAN" pitchFamily="2" charset="0"/>
              </a:rPr>
              <a:t>সময় = </a:t>
            </a:r>
            <a:r>
              <a:rPr lang="en-US" sz="3200" dirty="0" smtClean="0">
                <a:latin typeface="Times New Roman" pitchFamily="18" charset="0"/>
                <a:cs typeface="Times New Roman" pitchFamily="18" charset="0"/>
              </a:rPr>
              <a:t>t</a:t>
            </a:r>
            <a:endParaRPr lang="en-US" sz="3200" dirty="0">
              <a:latin typeface="Times New Roman" pitchFamily="18" charset="0"/>
              <a:cs typeface="Times New Roman" pitchFamily="18" charset="0"/>
            </a:endParaRPr>
          </a:p>
        </p:txBody>
      </p:sp>
      <p:sp>
        <p:nvSpPr>
          <p:cNvPr id="28" name="TextBox 27"/>
          <p:cNvSpPr txBox="1"/>
          <p:nvPr/>
        </p:nvSpPr>
        <p:spPr>
          <a:xfrm>
            <a:off x="1752600" y="1015425"/>
            <a:ext cx="6024406" cy="584775"/>
          </a:xfrm>
          <a:prstGeom prst="rect">
            <a:avLst/>
          </a:prstGeom>
          <a:noFill/>
        </p:spPr>
        <p:txBody>
          <a:bodyPr wrap="none" rtlCol="0">
            <a:spAutoFit/>
          </a:bodyPr>
          <a:lstStyle/>
          <a:p>
            <a:r>
              <a:rPr lang="bn-IN" sz="3200" dirty="0" smtClean="0">
                <a:latin typeface="NikoshBAN" pitchFamily="2" charset="0"/>
                <a:cs typeface="NikoshBAN" pitchFamily="2" charset="0"/>
              </a:rPr>
              <a:t>বালকটি</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দ্বারা কৃত কাজ </a:t>
            </a:r>
            <a:r>
              <a:rPr lang="en-US" sz="3200" dirty="0" smtClean="0">
                <a:latin typeface="Times New Roman" pitchFamily="18" charset="0"/>
                <a:cs typeface="Times New Roman" pitchFamily="18" charset="0"/>
              </a:rPr>
              <a:t>W</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বল</a:t>
            </a:r>
            <a:r>
              <a:rPr lang="en-US" sz="3200" dirty="0" smtClean="0">
                <a:latin typeface="NikoshBAN" pitchFamily="2" charset="0"/>
                <a:cs typeface="NikoshBAN" pitchFamily="2" charset="0"/>
                <a:sym typeface="Symbol"/>
              </a:rPr>
              <a:t></a:t>
            </a:r>
            <a:r>
              <a:rPr lang="bn-IN" sz="3200" dirty="0" smtClean="0">
                <a:latin typeface="NikoshBAN" pitchFamily="2" charset="0"/>
                <a:cs typeface="NikoshBAN" pitchFamily="2" charset="0"/>
                <a:sym typeface="Symbol"/>
              </a:rPr>
              <a:t>সরণ = </a:t>
            </a:r>
            <a:r>
              <a:rPr lang="en-US" sz="3200" dirty="0" err="1" smtClean="0">
                <a:latin typeface="Times New Roman" pitchFamily="18" charset="0"/>
                <a:cs typeface="Times New Roman" pitchFamily="18" charset="0"/>
                <a:sym typeface="Symbol"/>
              </a:rPr>
              <a:t>Fs</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29" name="TextBox 28"/>
              <p:cNvSpPr txBox="1"/>
              <p:nvPr/>
            </p:nvSpPr>
            <p:spPr>
              <a:xfrm>
                <a:off x="1828800" y="1676400"/>
                <a:ext cx="5601020" cy="801630"/>
              </a:xfrm>
              <a:prstGeom prst="rect">
                <a:avLst/>
              </a:prstGeom>
              <a:noFill/>
            </p:spPr>
            <p:txBody>
              <a:bodyPr wrap="none" rtlCol="0">
                <a:spAutoFit/>
              </a:bodyPr>
              <a:lstStyle/>
              <a:p>
                <a:r>
                  <a:rPr lang="bn-IN" sz="3200" dirty="0" smtClean="0">
                    <a:latin typeface="NikoshBAN" pitchFamily="2" charset="0"/>
                    <a:cs typeface="NikoshBAN" pitchFamily="2" charset="0"/>
                  </a:rPr>
                  <a:t>বালকটি</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দ্বারা কৃত কাজের হার</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a:t>
                </a:r>
                <a14:m>
                  <m:oMath xmlns:m="http://schemas.openxmlformats.org/officeDocument/2006/math">
                    <m:f>
                      <m:fPr>
                        <m:ctrlPr>
                          <a:rPr lang="bn-IN" sz="3200" i="1" smtClean="0">
                            <a:latin typeface="Cambria Math" panose="02040503050406030204" pitchFamily="18" charset="0"/>
                            <a:cs typeface="NikoshBAN" pitchFamily="2" charset="0"/>
                          </a:rPr>
                        </m:ctrlPr>
                      </m:fPr>
                      <m:num>
                        <m:r>
                          <m:rPr>
                            <m:sty m:val="p"/>
                          </m:rPr>
                          <a:rPr lang="en-US" sz="3200" b="0" i="0" smtClean="0">
                            <a:latin typeface="Cambria Math"/>
                            <a:cs typeface="NikoshBAN" pitchFamily="2" charset="0"/>
                          </a:rPr>
                          <m:t>Fs</m:t>
                        </m:r>
                      </m:num>
                      <m:den>
                        <m:r>
                          <m:rPr>
                            <m:sty m:val="p"/>
                          </m:rPr>
                          <a:rPr lang="en-US" sz="3200" b="0" i="0" smtClean="0">
                            <a:latin typeface="Cambria Math"/>
                            <a:cs typeface="NikoshBAN" pitchFamily="2" charset="0"/>
                          </a:rPr>
                          <m:t>t</m:t>
                        </m:r>
                      </m:den>
                    </m:f>
                    <m:r>
                      <a:rPr lang="bn-IN" sz="3200" b="0" i="1" smtClean="0">
                        <a:latin typeface="Cambria Math"/>
                        <a:cs typeface="NikoshBAN" pitchFamily="2" charset="0"/>
                      </a:rPr>
                      <m:t>= </m:t>
                    </m:r>
                    <m:f>
                      <m:fPr>
                        <m:ctrlPr>
                          <a:rPr lang="bn-IN" sz="3200" b="0" i="1" smtClean="0">
                            <a:latin typeface="Cambria Math" panose="02040503050406030204" pitchFamily="18" charset="0"/>
                            <a:cs typeface="NikoshBAN" pitchFamily="2" charset="0"/>
                          </a:rPr>
                        </m:ctrlPr>
                      </m:fPr>
                      <m:num>
                        <m:r>
                          <m:rPr>
                            <m:sty m:val="p"/>
                          </m:rPr>
                          <a:rPr lang="en-US" sz="3200" b="0" i="0" smtClean="0">
                            <a:latin typeface="Cambria Math"/>
                            <a:cs typeface="NikoshBAN" pitchFamily="2" charset="0"/>
                          </a:rPr>
                          <m:t>W</m:t>
                        </m:r>
                      </m:num>
                      <m:den>
                        <m:r>
                          <m:rPr>
                            <m:sty m:val="p"/>
                          </m:rPr>
                          <a:rPr lang="en-US" sz="3200" b="0" i="0" smtClean="0">
                            <a:latin typeface="Cambria Math"/>
                            <a:cs typeface="NikoshBAN" pitchFamily="2" charset="0"/>
                          </a:rPr>
                          <m:t>t</m:t>
                        </m:r>
                      </m:den>
                    </m:f>
                  </m:oMath>
                </a14:m>
                <a:endParaRPr lang="en-US" sz="3200" dirty="0">
                  <a:latin typeface="Times New Roman" pitchFamily="18" charset="0"/>
                  <a:cs typeface="Times New Roman"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828800" y="1676400"/>
                <a:ext cx="5601020" cy="801630"/>
              </a:xfrm>
              <a:prstGeom prst="rect">
                <a:avLst/>
              </a:prstGeom>
              <a:blipFill rotWithShape="1">
                <a:blip r:embed="rId5"/>
                <a:stretch>
                  <a:fillRect l="-2720"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172200" y="5227364"/>
                <a:ext cx="2496196" cy="868636"/>
              </a:xfrm>
              <a:prstGeom prst="rect">
                <a:avLst/>
              </a:prstGeom>
              <a:noFill/>
            </p:spPr>
            <p:txBody>
              <a:bodyPr wrap="none" rtlCol="0">
                <a:spAutoFit/>
              </a:bodyPr>
              <a:lstStyle/>
              <a:p>
                <a:r>
                  <a:rPr lang="en-US" sz="3200" dirty="0" smtClean="0">
                    <a:latin typeface="NikoshBAN" pitchFamily="2" charset="0"/>
                    <a:cs typeface="NikoshBAN" pitchFamily="2" charset="0"/>
                    <a:sym typeface="Symbol"/>
                  </a:rPr>
                  <a:t></a:t>
                </a:r>
                <a:r>
                  <a:rPr lang="bn-IN" sz="3200" dirty="0" smtClean="0">
                    <a:latin typeface="NikoshBAN" pitchFamily="2" charset="0"/>
                    <a:cs typeface="NikoshBAN" pitchFamily="2" charset="0"/>
                  </a:rPr>
                  <a:t>ক্ষমতা,</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a:t>
                </a:r>
                <a14:m>
                  <m:oMath xmlns:m="http://schemas.openxmlformats.org/officeDocument/2006/math">
                    <m:f>
                      <m:fPr>
                        <m:ctrlPr>
                          <a:rPr lang="bn-IN" sz="3200" i="1" smtClean="0">
                            <a:latin typeface="Cambria Math" panose="02040503050406030204" pitchFamily="18" charset="0"/>
                            <a:cs typeface="NikoshBAN" pitchFamily="2" charset="0"/>
                          </a:rPr>
                        </m:ctrlPr>
                      </m:fPr>
                      <m:num>
                        <m:r>
                          <a:rPr lang="bn-IN" sz="3200" b="0" i="0" smtClean="0">
                            <a:latin typeface="Cambria Math"/>
                            <a:cs typeface="NikoshBAN" pitchFamily="2" charset="0"/>
                          </a:rPr>
                          <m:t>কাজ</m:t>
                        </m:r>
                      </m:num>
                      <m:den>
                        <m:r>
                          <a:rPr lang="bn-IN" sz="3200" b="0" i="0" smtClean="0">
                            <a:latin typeface="Cambria Math"/>
                            <a:cs typeface="NikoshBAN" pitchFamily="2" charset="0"/>
                          </a:rPr>
                          <m:t>সময়</m:t>
                        </m:r>
                      </m:den>
                    </m:f>
                  </m:oMath>
                </a14:m>
                <a:endParaRPr lang="en-US" sz="3200" dirty="0">
                  <a:latin typeface="Times New Roman" pitchFamily="18" charset="0"/>
                  <a:cs typeface="Times New Roman"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172200" y="5227364"/>
                <a:ext cx="2496196" cy="868636"/>
              </a:xfrm>
              <a:prstGeom prst="rect">
                <a:avLst/>
              </a:prstGeom>
              <a:blipFill rotWithShape="1">
                <a:blip r:embed="rId6"/>
                <a:stretch>
                  <a:fillRect l="-6357" b="-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013552" y="2474970"/>
                <a:ext cx="3377848" cy="801630"/>
              </a:xfrm>
              <a:prstGeom prst="rect">
                <a:avLst/>
              </a:prstGeom>
              <a:noFill/>
            </p:spPr>
            <p:txBody>
              <a:bodyPr wrap="none" rtlCol="0">
                <a:spAutoFit/>
              </a:bodyPr>
              <a:lstStyle/>
              <a:p>
                <a:r>
                  <a:rPr lang="bn-IN" sz="3200" dirty="0" smtClean="0">
                    <a:latin typeface="NikoshBAN" pitchFamily="2" charset="0"/>
                    <a:cs typeface="NikoshBAN" pitchFamily="2" charset="0"/>
                  </a:rPr>
                  <a:t>বালকটির ক্ষমতা,</a:t>
                </a:r>
                <a:r>
                  <a:rPr lang="en-US" sz="3200" dirty="0" smtClean="0">
                    <a:latin typeface="NikoshBAN" pitchFamily="2" charset="0"/>
                    <a:cs typeface="NikoshBAN" pitchFamily="2" charset="0"/>
                  </a:rPr>
                  <a:t>P </a:t>
                </a:r>
                <a:r>
                  <a:rPr lang="bn-IN" sz="3200" dirty="0" smtClean="0">
                    <a:latin typeface="NikoshBAN" pitchFamily="2" charset="0"/>
                    <a:cs typeface="NikoshBAN" pitchFamily="2" charset="0"/>
                  </a:rPr>
                  <a:t>= </a:t>
                </a:r>
                <a14:m>
                  <m:oMath xmlns:m="http://schemas.openxmlformats.org/officeDocument/2006/math">
                    <m:f>
                      <m:fPr>
                        <m:ctrlPr>
                          <a:rPr lang="bn-IN" sz="3200" i="1" smtClean="0">
                            <a:latin typeface="Cambria Math" panose="02040503050406030204" pitchFamily="18" charset="0"/>
                            <a:cs typeface="NikoshBAN" pitchFamily="2" charset="0"/>
                          </a:rPr>
                        </m:ctrlPr>
                      </m:fPr>
                      <m:num>
                        <m:r>
                          <m:rPr>
                            <m:sty m:val="p"/>
                          </m:rPr>
                          <a:rPr lang="en-US" sz="3200" b="0" i="0" smtClean="0">
                            <a:latin typeface="Cambria Math"/>
                            <a:cs typeface="NikoshBAN" pitchFamily="2" charset="0"/>
                          </a:rPr>
                          <m:t>W</m:t>
                        </m:r>
                      </m:num>
                      <m:den>
                        <m:r>
                          <m:rPr>
                            <m:sty m:val="p"/>
                          </m:rPr>
                          <a:rPr lang="en-US" sz="3200" b="0" i="0" smtClean="0">
                            <a:latin typeface="Cambria Math"/>
                            <a:cs typeface="NikoshBAN" pitchFamily="2" charset="0"/>
                          </a:rPr>
                          <m:t>t</m:t>
                        </m:r>
                      </m:den>
                    </m:f>
                  </m:oMath>
                </a14:m>
                <a:endParaRPr lang="en-US" sz="3200" dirty="0">
                  <a:latin typeface="Times New Roman" pitchFamily="18" charset="0"/>
                  <a:cs typeface="Times New Roman"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013552" y="2474970"/>
                <a:ext cx="3377848" cy="801630"/>
              </a:xfrm>
              <a:prstGeom prst="rect">
                <a:avLst/>
              </a:prstGeom>
              <a:blipFill rotWithShape="1">
                <a:blip r:embed="rId7"/>
                <a:stretch>
                  <a:fillRect l="-4505" b="-13636"/>
                </a:stretch>
              </a:blipFill>
            </p:spPr>
            <p:txBody>
              <a:bodyPr/>
              <a:lstStyle/>
              <a:p>
                <a:r>
                  <a:rPr lang="en-US">
                    <a:noFill/>
                  </a:rPr>
                  <a:t> </a:t>
                </a:r>
              </a:p>
            </p:txBody>
          </p:sp>
        </mc:Fallback>
      </mc:AlternateContent>
    </p:spTree>
    <p:extLst>
      <p:ext uri="{BB962C8B-B14F-4D97-AF65-F5344CB8AC3E}">
        <p14:creationId xmlns:p14="http://schemas.microsoft.com/office/powerpoint/2010/main" val="8233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000"/>
                                        <p:tgtEl>
                                          <p:spTgt spid="22"/>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2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0"/>
                            </p:stCondLst>
                            <p:childTnLst>
                              <p:par>
                                <p:cTn id="17" presetID="63" presetClass="path" presetSubtype="0" accel="50000" decel="50000" fill="hold" nodeType="afterEffect">
                                  <p:stCondLst>
                                    <p:cond delay="0"/>
                                  </p:stCondLst>
                                  <p:childTnLst>
                                    <p:animMotion origin="layout" path="M -4.16667E-6 2.22222E-6 L 0.74948 0.13611 " pathEditMode="relative" rAng="0" ptsTypes="AA">
                                      <p:cBhvr>
                                        <p:cTn id="18" dur="5000" fill="hold"/>
                                        <p:tgtEl>
                                          <p:spTgt spid="7"/>
                                        </p:tgtEl>
                                        <p:attrNameLst>
                                          <p:attrName>ppt_x</p:attrName>
                                          <p:attrName>ppt_y</p:attrName>
                                        </p:attrNameLst>
                                      </p:cBhvr>
                                      <p:rCtr x="37465" y="6806"/>
                                    </p:animMotion>
                                  </p:childTnLst>
                                </p:cTn>
                              </p:par>
                            </p:childTnLst>
                          </p:cTn>
                        </p:par>
                        <p:par>
                          <p:cTn id="19" fill="hold">
                            <p:stCondLst>
                              <p:cond delay="5000"/>
                            </p:stCondLst>
                            <p:childTnLst>
                              <p:par>
                                <p:cTn id="20" presetID="1" presetClass="exit" presetSubtype="0" fill="hold" nodeType="after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par>
                          <p:cTn id="24" fill="hold">
                            <p:stCondLst>
                              <p:cond delay="5000"/>
                            </p:stCondLst>
                            <p:childTnLst>
                              <p:par>
                                <p:cTn id="25" presetID="35" presetClass="path" presetSubtype="0" accel="50000" decel="50000" fill="hold" nodeType="afterEffect">
                                  <p:stCondLst>
                                    <p:cond delay="0"/>
                                  </p:stCondLst>
                                  <p:childTnLst>
                                    <p:animMotion origin="layout" path="M 4.44444E-6 -3.7037E-7 L -0.70886 0.31944 " pathEditMode="relative" rAng="0" ptsTypes="AA">
                                      <p:cBhvr>
                                        <p:cTn id="26" dur="5000" fill="hold"/>
                                        <p:tgtEl>
                                          <p:spTgt spid="12"/>
                                        </p:tgtEl>
                                        <p:attrNameLst>
                                          <p:attrName>ppt_x</p:attrName>
                                          <p:attrName>ppt_y</p:attrName>
                                        </p:attrNameLst>
                                      </p:cBhvr>
                                      <p:rCtr x="-35451" y="15972"/>
                                    </p:animMotion>
                                  </p:childTnLst>
                                </p:cTn>
                              </p:par>
                            </p:childTnLst>
                          </p:cTn>
                        </p:par>
                        <p:par>
                          <p:cTn id="27" fill="hold">
                            <p:stCondLst>
                              <p:cond delay="10000"/>
                            </p:stCondLst>
                            <p:childTnLst>
                              <p:par>
                                <p:cTn id="28" presetID="1" presetClass="exit" presetSubtype="0" fill="hold" nodeType="after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20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2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20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20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20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20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28" grpId="0"/>
      <p:bldP spid="29" grpId="0"/>
      <p:bldP spid="30" grpId="0"/>
      <p:bldP spid="2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2243</TotalTime>
  <Words>893</Words>
  <Application>Microsoft Office PowerPoint</Application>
  <PresentationFormat>On-screen Show (4:3)</PresentationFormat>
  <Paragraphs>137</Paragraphs>
  <Slides>17</Slides>
  <Notes>15</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Calibri</vt:lpstr>
      <vt:lpstr>Cambria Math</vt:lpstr>
      <vt:lpstr>NikoshBAN</vt:lpstr>
      <vt:lpstr>Symbol</vt:lpstr>
      <vt:lpstr>Times New Roman</vt:lpstr>
      <vt:lpstr>Verdana</vt:lpstr>
      <vt:lpstr>Vrinda</vt:lpstr>
      <vt:lpstr>Wingdings 2</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 karmoker</cp:lastModifiedBy>
  <cp:revision>237</cp:revision>
  <dcterms:created xsi:type="dcterms:W3CDTF">2006-08-16T00:00:00Z</dcterms:created>
  <dcterms:modified xsi:type="dcterms:W3CDTF">2016-08-06T12:45:33Z</dcterms:modified>
</cp:coreProperties>
</file>